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29"/>
  </p:notesMasterIdLst>
  <p:sldIdLst>
    <p:sldId id="298" r:id="rId4"/>
    <p:sldId id="328" r:id="rId5"/>
    <p:sldId id="931" r:id="rId6"/>
    <p:sldId id="924" r:id="rId7"/>
    <p:sldId id="796" r:id="rId8"/>
    <p:sldId id="925" r:id="rId9"/>
    <p:sldId id="938" r:id="rId10"/>
    <p:sldId id="710" r:id="rId11"/>
    <p:sldId id="826" r:id="rId12"/>
    <p:sldId id="827" r:id="rId13"/>
    <p:sldId id="828" r:id="rId14"/>
    <p:sldId id="797" r:id="rId15"/>
    <p:sldId id="940" r:id="rId16"/>
    <p:sldId id="926" r:id="rId17"/>
    <p:sldId id="942" r:id="rId18"/>
    <p:sldId id="928" r:id="rId19"/>
    <p:sldId id="929" r:id="rId20"/>
    <p:sldId id="927" r:id="rId21"/>
    <p:sldId id="933" r:id="rId22"/>
    <p:sldId id="932" r:id="rId23"/>
    <p:sldId id="935" r:id="rId24"/>
    <p:sldId id="934" r:id="rId25"/>
    <p:sldId id="937" r:id="rId26"/>
    <p:sldId id="936" r:id="rId27"/>
    <p:sldId id="74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43"/>
    <p:restoredTop sz="80680"/>
  </p:normalViewPr>
  <p:slideViewPr>
    <p:cSldViewPr snapToGrid="0">
      <p:cViewPr varScale="1">
        <p:scale>
          <a:sx n="89" d="100"/>
          <a:sy n="89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F648D-20A3-C945-9B99-D4E95814E039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64489-9831-C643-AA24-FB0F96CDD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8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64489-9831-C643-AA24-FB0F96CDD8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423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different technologies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vary in terms of throughput, sensitivity, resolution</a:t>
            </a: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analysis methods will be different</a:t>
            </a:r>
          </a:p>
          <a:p>
            <a:pPr marL="0" indent="0">
              <a:buNone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6370B-C705-D24A-B1D6-E4CB44710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51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963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C7E3-4DB9-4DDC-85C4-A5B29112AD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80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0A3F45-5D7A-974C-931C-5F1A6EB784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702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A7BA79-0D1E-5540-BB8B-D65B1AB229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481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64489-9831-C643-AA24-FB0F96CDD8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58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16B84-EC5C-DDF8-93EF-5C72BE5B4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25CF49-99DA-7DD4-7C7A-00F0D6240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36F3FF-6E24-C3EF-A222-9C1BD8C2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6E679-E7EE-1475-3BBD-EF9007C0D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6DC8B-C173-C411-0436-7ABFD393F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2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AFCE-304D-EEAE-15F4-0D9992B5B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F7567-DCE7-00C0-2796-EB8066149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A853E-7943-2835-9E9F-999EAC0E5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5CA54E-5BA8-4A6C-F01E-231965A5F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456AA-B934-0A6C-7150-DE563016B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31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CF9AB7-FB56-84CA-C306-FDF8518E48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1551EE-755D-7724-5479-A90F25FAB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7423AB-BFDE-3779-49F5-9A3A5DB4F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C3045-E956-B9A5-1ECC-7ADACF59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9E391-ABB2-D887-107D-9535AC4F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933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224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61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2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560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499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502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36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22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54774-AC81-2D1F-F963-40B862ED9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1997-E39A-D944-D13A-117658052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F89345-F1CD-6C92-083D-EE430B257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18A77-D903-5467-4B8F-108B4B94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86913-8697-9A5A-FC32-B71A162C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937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490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2760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456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05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01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419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731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666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815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025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6D31-7209-C3E6-8F4D-33FF1E880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DE61-7474-C1A1-544A-47AEE0CFC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31835-74CD-3C57-0526-7D64492C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4843B-7EB1-FBE6-B4A5-7DE57A4C1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53053-2111-6F0D-71D0-0775126F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148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632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725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6531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5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D9531-40F0-B45B-2F2F-C84F3F1B0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FDD37-F041-3B6F-2DFE-A2DE33DEC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76B192-17CC-EC4F-5DBF-B80C181FA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E08EE-E8D7-E3A5-32C1-2D0F2CE8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6DBF5-EB64-2988-49C8-4B984533D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20DB6-ED26-15BB-D484-2055A013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43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EEC4-DA4D-1A9E-2B1B-9F7DE8B5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3C4E2-F125-5017-7F08-85179D251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885E0-4438-0D41-D98A-292BCDF175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821B3-BA37-49CB-D0CF-D48122FB0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8E39E5-C51F-3174-9DFF-268AB2ADF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8FF875-1DDF-83EB-8730-958878E1B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35CA79-DF89-4D20-C0C2-97D319ADD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22F09-B64D-CFAF-364D-467D7C05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745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03D58-E919-DE3D-62A7-DC75F3594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6C92B-455F-52CF-A9B6-905C47BD7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BEBE7-3E4F-4B68-A4CD-6323659A6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47E66-AA4A-96E1-A1E3-A528C31C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971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B759DA-F7A2-37C0-FFCB-227A40A81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6F34E-58CF-78F4-E1E0-663AC6C77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B5449-C297-06FD-AC72-A6ADE9A88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313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809A-71E1-BB30-5BD7-9669AEC9F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78FE9-1248-A107-8023-F6763F901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86265-5D63-FACC-0009-90F577BDA7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52E87B-C59E-399E-90CD-7BD6C8413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F9692-FF4D-8B81-75A4-F548CE2C5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9771F-4B2E-0A35-6D3C-D7C051A65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3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5217-BC86-0825-D6F7-01D8EB29D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9E3DCA-D5EB-4A61-491F-18EDB2962F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2DD417-386B-D24C-4547-0D67476E3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AA111-F65C-2FBD-FD14-8EFE01535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F88B3-8B2A-3D22-3A7D-BEC864FEF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55B96-216B-D8FF-20AA-C77442056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67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0EF6F0-455A-7798-CB13-117E67E0A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B9F509-3C13-9711-CA26-B86D7AF78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E94D72-2D04-F52A-9FAB-BD7793C6A2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6D00C-58CB-3007-FDAF-7DF4410EE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5103D-55C0-2F75-D5B3-25BCFAD439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26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67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71981E-C9ED-2B44-8BB9-364BB9A777E8}" type="datetimeFigureOut">
              <a:rPr lang="en-US" smtClean="0"/>
              <a:t>1/1/26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7A7330-0279-A74D-9C57-AF40B6146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735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BD3AC-550C-F448-AA0E-9671A0B2B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729" y="1289303"/>
            <a:ext cx="9638443" cy="3339303"/>
          </a:xfrm>
          <a:ln>
            <a:noFill/>
          </a:ln>
        </p:spPr>
        <p:txBody>
          <a:bodyPr vert="horz" lIns="274320" tIns="182880" rIns="274320" bIns="182880" rtlCol="0" anchor="ctr" anchorCtr="1">
            <a:normAutofit fontScale="90000"/>
          </a:bodyPr>
          <a:lstStyle/>
          <a:p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EN.580.428 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Genomic Data Visualization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  <a:t>Lesson 2</a:t>
            </a:r>
            <a:br>
              <a:rPr lang="en-US" sz="5400" b="0" i="0" dirty="0">
                <a:solidFill>
                  <a:srgbClr val="202124"/>
                </a:solidFill>
                <a:effectLst/>
                <a:latin typeface="docs-Roboto"/>
              </a:rPr>
            </a:br>
            <a:br>
              <a:rPr lang="en-US" sz="5000" dirty="0"/>
            </a:br>
            <a:r>
              <a:rPr lang="en-US" sz="5000" dirty="0"/>
              <a:t>Quality Control and </a:t>
            </a:r>
            <a:br>
              <a:rPr lang="en-US" sz="5000" dirty="0"/>
            </a:br>
            <a:r>
              <a:rPr lang="en-US" sz="5000" dirty="0"/>
              <a:t>Summary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2EFB6-6688-534D-88FE-6CB4D5345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2729" y="5499895"/>
            <a:ext cx="9638443" cy="48463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Prof. Jean Fan</a:t>
            </a:r>
          </a:p>
        </p:txBody>
      </p:sp>
    </p:spTree>
    <p:extLst>
      <p:ext uri="{BB962C8B-B14F-4D97-AF65-F5344CB8AC3E}">
        <p14:creationId xmlns:p14="http://schemas.microsoft.com/office/powerpoint/2010/main" val="555411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rojector, control panel&#10;&#10;Description automatically generated">
            <a:extLst>
              <a:ext uri="{FF2B5EF4-FFF2-40B4-BE49-F238E27FC236}">
                <a16:creationId xmlns:a16="http://schemas.microsoft.com/office/drawing/2014/main" id="{18A08CF5-F970-4425-62CC-027BA5F8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2571" y="1349773"/>
            <a:ext cx="6410103" cy="4807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C2D3F8-3D2E-195F-3715-577BC30B91A9}"/>
              </a:ext>
            </a:extLst>
          </p:cNvPr>
          <p:cNvSpPr txBox="1"/>
          <p:nvPr/>
        </p:nvSpPr>
        <p:spPr>
          <a:xfrm>
            <a:off x="1692198" y="329684"/>
            <a:ext cx="880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flow on readout probes using microfluidics, wait a few minutes, wash away unbound probes</a:t>
            </a:r>
          </a:p>
        </p:txBody>
      </p:sp>
      <p:pic>
        <p:nvPicPr>
          <p:cNvPr id="8" name="Picture 7" descr="A picture containing indoor, equipment, cluttered&#10;&#10;Description automatically generated">
            <a:extLst>
              <a:ext uri="{FF2B5EF4-FFF2-40B4-BE49-F238E27FC236}">
                <a16:creationId xmlns:a16="http://schemas.microsoft.com/office/drawing/2014/main" id="{20777D20-E34F-820E-FECB-4076E56D0A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34" t="46614" r="37778"/>
          <a:stretch/>
        </p:blipFill>
        <p:spPr>
          <a:xfrm rot="5400000">
            <a:off x="689914" y="1334593"/>
            <a:ext cx="4807577" cy="48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62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monitor, electronics, display&#10;&#10;Description automatically generated">
            <a:extLst>
              <a:ext uri="{FF2B5EF4-FFF2-40B4-BE49-F238E27FC236}">
                <a16:creationId xmlns:a16="http://schemas.microsoft.com/office/drawing/2014/main" id="{CC02F9C7-B17F-FC83-F767-A3F89569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20275" y="-107947"/>
            <a:ext cx="9681971" cy="7261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E3CF0A-2D68-276D-551E-F5AE9B852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99294" y="1556265"/>
            <a:ext cx="5682343" cy="4261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558B22-9779-7353-3E00-FE6FBF47BB9E}"/>
              </a:ext>
            </a:extLst>
          </p:cNvPr>
          <p:cNvSpPr txBox="1"/>
          <p:nvPr/>
        </p:nvSpPr>
        <p:spPr>
          <a:xfrm>
            <a:off x="4003984" y="329684"/>
            <a:ext cx="3995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take pictures across many fields of views</a:t>
            </a:r>
          </a:p>
        </p:txBody>
      </p:sp>
    </p:spTree>
    <p:extLst>
      <p:ext uri="{BB962C8B-B14F-4D97-AF65-F5344CB8AC3E}">
        <p14:creationId xmlns:p14="http://schemas.microsoft.com/office/powerpoint/2010/main" val="245372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e Moffitt Laboratory: in situ, single-cell &amp;#39;omics">
            <a:extLst>
              <a:ext uri="{FF2B5EF4-FFF2-40B4-BE49-F238E27FC236}">
                <a16:creationId xmlns:a16="http://schemas.microsoft.com/office/drawing/2014/main" id="{64F366DB-D7EA-D44D-BDC9-B255DECBC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12192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6C9307-4CA0-834C-A15B-5D7D9CA4E3CB}"/>
              </a:ext>
            </a:extLst>
          </p:cNvPr>
          <p:cNvSpPr txBox="1"/>
          <p:nvPr/>
        </p:nvSpPr>
        <p:spPr>
          <a:xfrm>
            <a:off x="111210" y="6390824"/>
            <a:ext cx="2667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Vizgen</a:t>
            </a:r>
            <a:r>
              <a:rPr lang="en-US" dirty="0"/>
              <a:t>, Moffitt lab</a:t>
            </a:r>
          </a:p>
        </p:txBody>
      </p:sp>
    </p:spTree>
    <p:extLst>
      <p:ext uri="{BB962C8B-B14F-4D97-AF65-F5344CB8AC3E}">
        <p14:creationId xmlns:p14="http://schemas.microsoft.com/office/powerpoint/2010/main" val="208045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9259DA-199A-B9C6-F295-35CBD644B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Spatial transcriptomics by spatially resolved capture + next-gen sequencing</a:t>
            </a:r>
          </a:p>
        </p:txBody>
      </p:sp>
    </p:spTree>
    <p:extLst>
      <p:ext uri="{BB962C8B-B14F-4D97-AF65-F5344CB8AC3E}">
        <p14:creationId xmlns:p14="http://schemas.microsoft.com/office/powerpoint/2010/main" val="101871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dna synthesis&#10;&#10;AI-generated content may be incorrect.">
            <a:extLst>
              <a:ext uri="{FF2B5EF4-FFF2-40B4-BE49-F238E27FC236}">
                <a16:creationId xmlns:a16="http://schemas.microsoft.com/office/drawing/2014/main" id="{D0629F1C-2828-90FD-6054-03E1AF640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14237"/>
          <a:stretch/>
        </p:blipFill>
        <p:spPr>
          <a:xfrm>
            <a:off x="994315" y="214783"/>
            <a:ext cx="10203365" cy="2273081"/>
          </a:xfrm>
        </p:spPr>
      </p:pic>
      <p:pic>
        <p:nvPicPr>
          <p:cNvPr id="7" name="Picture 6" descr="A diagram of a dna sequence&#10;&#10;AI-generated content may be incorrect.">
            <a:extLst>
              <a:ext uri="{FF2B5EF4-FFF2-40B4-BE49-F238E27FC236}">
                <a16:creationId xmlns:a16="http://schemas.microsoft.com/office/drawing/2014/main" id="{F8EB7B45-7B57-7FD2-7EC0-140AAAF93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522" y="2403012"/>
            <a:ext cx="6330950" cy="4117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80B719-10A1-B0DE-CDA6-E2AEE1073BE1}"/>
              </a:ext>
            </a:extLst>
          </p:cNvPr>
          <p:cNvSpPr txBox="1"/>
          <p:nvPr/>
        </p:nvSpPr>
        <p:spPr>
          <a:xfrm>
            <a:off x="10274639" y="6398651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 2016)</a:t>
            </a:r>
          </a:p>
        </p:txBody>
      </p:sp>
    </p:spTree>
    <p:extLst>
      <p:ext uri="{BB962C8B-B14F-4D97-AF65-F5344CB8AC3E}">
        <p14:creationId xmlns:p14="http://schemas.microsoft.com/office/powerpoint/2010/main" val="2747688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0379D8B8-66D9-1AD3-72CD-B40E9668D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270" y="309160"/>
            <a:ext cx="2476500" cy="68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0A13C17-AB89-CC77-A520-7E558ECC361C}"/>
              </a:ext>
            </a:extLst>
          </p:cNvPr>
          <p:cNvSpPr txBox="1"/>
          <p:nvPr/>
        </p:nvSpPr>
        <p:spPr>
          <a:xfrm rot="5400000">
            <a:off x="2235188" y="63492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7E2489-F821-9BD6-0FAB-D485A42E481E}"/>
              </a:ext>
            </a:extLst>
          </p:cNvPr>
          <p:cNvSpPr txBox="1"/>
          <p:nvPr/>
        </p:nvSpPr>
        <p:spPr>
          <a:xfrm>
            <a:off x="764004" y="1873278"/>
            <a:ext cx="517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----AATG----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5C60B-D47D-6903-FD9A-B2CA11C996C8}"/>
              </a:ext>
            </a:extLst>
          </p:cNvPr>
          <p:cNvSpPr txBox="1"/>
          <p:nvPr/>
        </p:nvSpPr>
        <p:spPr>
          <a:xfrm>
            <a:off x="764004" y="2601776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----TTTG----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2FEDF7-9BAE-84F5-50FB-ABB4D4DF52E8}"/>
              </a:ext>
            </a:extLst>
          </p:cNvPr>
          <p:cNvSpPr txBox="1"/>
          <p:nvPr/>
        </p:nvSpPr>
        <p:spPr>
          <a:xfrm>
            <a:off x="764003" y="3400562"/>
            <a:ext cx="515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ATCGGATCGTATAAATGCGTAGCTAGTC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----TTTG----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AD620AA-2282-5385-0172-B37002B02874}"/>
              </a:ext>
            </a:extLst>
          </p:cNvPr>
          <p:cNvSpPr txBox="1"/>
          <p:nvPr/>
        </p:nvSpPr>
        <p:spPr>
          <a:xfrm>
            <a:off x="799076" y="4205917"/>
            <a:ext cx="512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TTGAGTATATGATGAAGATGAAAGGAT----AGGT----</a:t>
            </a:r>
            <a:r>
              <a:rPr lang="en-US" dirty="0">
                <a:highlight>
                  <a:srgbClr val="00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AGTT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A5A12-E2FE-C8AA-9DC9-107465E36372}"/>
              </a:ext>
            </a:extLst>
          </p:cNvPr>
          <p:cNvSpPr txBox="1"/>
          <p:nvPr/>
        </p:nvSpPr>
        <p:spPr>
          <a:xfrm>
            <a:off x="815108" y="5027038"/>
            <a:ext cx="504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TTGAGTATATGATGAAGATGAAAGGAT----ATTG----</a:t>
            </a:r>
            <a:r>
              <a:rPr lang="en-US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GTAA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35505-B574-B41C-DAA4-77062360ED35}"/>
              </a:ext>
            </a:extLst>
          </p:cNvPr>
          <p:cNvSpPr txBox="1"/>
          <p:nvPr/>
        </p:nvSpPr>
        <p:spPr>
          <a:xfrm>
            <a:off x="799076" y="5853414"/>
            <a:ext cx="509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TTGAGTATATGATGAAGATGAAAGGAT----GATA----</a:t>
            </a:r>
            <a:r>
              <a:rPr lang="en-US" dirty="0">
                <a:highlight>
                  <a:srgbClr val="FF00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GTAA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63A6C0-2581-4AC9-9004-FE00DF30C329}"/>
              </a:ext>
            </a:extLst>
          </p:cNvPr>
          <p:cNvSpPr txBox="1"/>
          <p:nvPr/>
        </p:nvSpPr>
        <p:spPr>
          <a:xfrm rot="5400000">
            <a:off x="7733758" y="63533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9" name="Title 8">
            <a:extLst>
              <a:ext uri="{FF2B5EF4-FFF2-40B4-BE49-F238E27FC236}">
                <a16:creationId xmlns:a16="http://schemas.microsoft.com/office/drawing/2014/main" id="{5DA1D431-CFAA-F43B-5A37-FF3EE1432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What our data looks like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2A571F-0D84-5984-B28A-A7FDD88F5F49}"/>
              </a:ext>
            </a:extLst>
          </p:cNvPr>
          <p:cNvSpPr txBox="1"/>
          <p:nvPr/>
        </p:nvSpPr>
        <p:spPr>
          <a:xfrm>
            <a:off x="2287944" y="1548324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gene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DF2679-88B8-1B34-E706-4A3456DDF45C}"/>
              </a:ext>
            </a:extLst>
          </p:cNvPr>
          <p:cNvSpPr txBox="1"/>
          <p:nvPr/>
        </p:nvSpPr>
        <p:spPr>
          <a:xfrm>
            <a:off x="4449106" y="1547720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UMI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9EF800-0A41-1E3B-95BC-F738BB17A1D9}"/>
              </a:ext>
            </a:extLst>
          </p:cNvPr>
          <p:cNvSpPr txBox="1"/>
          <p:nvPr/>
        </p:nvSpPr>
        <p:spPr>
          <a:xfrm>
            <a:off x="5147214" y="1304120"/>
            <a:ext cx="9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spatial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barcode</a:t>
            </a:r>
          </a:p>
        </p:txBody>
      </p:sp>
    </p:spTree>
    <p:extLst>
      <p:ext uri="{BB962C8B-B14F-4D97-AF65-F5344CB8AC3E}">
        <p14:creationId xmlns:p14="http://schemas.microsoft.com/office/powerpoint/2010/main" val="1301308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81C508C5-3632-FA9B-72A8-D2F4C7E8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48" y="622887"/>
            <a:ext cx="9624704" cy="56122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1572A29-DD7C-C9D8-C56A-49C2E0737C3E}"/>
              </a:ext>
            </a:extLst>
          </p:cNvPr>
          <p:cNvSpPr/>
          <p:nvPr/>
        </p:nvSpPr>
        <p:spPr>
          <a:xfrm>
            <a:off x="1283648" y="914400"/>
            <a:ext cx="4812352" cy="25145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241C5D-E453-302F-C4D9-CAAB29DDE962}"/>
              </a:ext>
            </a:extLst>
          </p:cNvPr>
          <p:cNvSpPr/>
          <p:nvPr/>
        </p:nvSpPr>
        <p:spPr>
          <a:xfrm>
            <a:off x="1283647" y="3789358"/>
            <a:ext cx="4812351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11C9DD-21E6-341C-4145-8EB7B058728B}"/>
              </a:ext>
            </a:extLst>
          </p:cNvPr>
          <p:cNvSpPr/>
          <p:nvPr/>
        </p:nvSpPr>
        <p:spPr>
          <a:xfrm>
            <a:off x="6096000" y="3767657"/>
            <a:ext cx="5012266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1B3FE5-6D6E-B761-43F5-9546AD0A3D0A}"/>
              </a:ext>
            </a:extLst>
          </p:cNvPr>
          <p:cNvSpPr/>
          <p:nvPr/>
        </p:nvSpPr>
        <p:spPr>
          <a:xfrm>
            <a:off x="6095999" y="984626"/>
            <a:ext cx="5012267" cy="2346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BC7D8F64-EADC-7A5E-1469-BB8F7F80E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46" b="93925" l="4087" r="89646">
                        <a14:foregroundMark x1="5722" y1="29439" x2="5722" y2="29439"/>
                        <a14:foregroundMark x1="12670" y1="15421" x2="12670" y2="15421"/>
                        <a14:foregroundMark x1="21117" y1="28037" x2="21117" y2="28037"/>
                        <a14:foregroundMark x1="12262" y1="41822" x2="12262" y2="41822"/>
                        <a14:foregroundMark x1="13760" y1="64953" x2="13760" y2="64953"/>
                        <a14:foregroundMark x1="4223" y1="82009" x2="4223" y2="82009"/>
                        <a14:foregroundMark x1="12534" y1="89019" x2="12534" y2="89019"/>
                        <a14:foregroundMark x1="20708" y1="75000" x2="20708" y2="75000"/>
                        <a14:foregroundMark x1="54905" y1="76869" x2="54905" y2="76869"/>
                        <a14:foregroundMark x1="61172" y1="65187" x2="61172" y2="65187"/>
                        <a14:foregroundMark x1="69346" y1="74533" x2="69346" y2="74533"/>
                        <a14:foregroundMark x1="61989" y1="93925" x2="61989" y2="93925"/>
                        <a14:foregroundMark x1="5313" y1="28037" x2="5313" y2="28037"/>
                        <a14:foregroundMark x1="4632" y1="29206" x2="4632" y2="29206"/>
                        <a14:foregroundMark x1="3951" y1="78738" x2="3951" y2="78738"/>
                        <a14:foregroundMark x1="53951" y1="29907" x2="53951" y2="29907"/>
                        <a14:foregroundMark x1="62125" y1="14953" x2="62125" y2="14953"/>
                        <a14:foregroundMark x1="70845" y1="28738" x2="70845" y2="287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3646" y="623375"/>
            <a:ext cx="9624704" cy="561222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4CCD3AC-7B96-E6A9-4F6D-ED92D622F432}"/>
              </a:ext>
            </a:extLst>
          </p:cNvPr>
          <p:cNvSpPr/>
          <p:nvPr/>
        </p:nvSpPr>
        <p:spPr>
          <a:xfrm>
            <a:off x="6116213" y="1051439"/>
            <a:ext cx="2429936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44DA884-0876-461A-953E-17DF1D02C54E}"/>
              </a:ext>
            </a:extLst>
          </p:cNvPr>
          <p:cNvSpPr/>
          <p:nvPr/>
        </p:nvSpPr>
        <p:spPr>
          <a:xfrm>
            <a:off x="1344293" y="1088960"/>
            <a:ext cx="2369291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A086956-162B-3128-EA05-906E28C659C4}"/>
              </a:ext>
            </a:extLst>
          </p:cNvPr>
          <p:cNvSpPr/>
          <p:nvPr/>
        </p:nvSpPr>
        <p:spPr>
          <a:xfrm>
            <a:off x="6116213" y="3818138"/>
            <a:ext cx="2429936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904974-EF76-A8CA-DD99-1BCE5E4F8D7E}"/>
              </a:ext>
            </a:extLst>
          </p:cNvPr>
          <p:cNvSpPr/>
          <p:nvPr/>
        </p:nvSpPr>
        <p:spPr>
          <a:xfrm>
            <a:off x="1344293" y="3783468"/>
            <a:ext cx="2369291" cy="22692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B6A576-A0FB-C090-D5B3-B50DA1FC0E84}"/>
              </a:ext>
            </a:extLst>
          </p:cNvPr>
          <p:cNvSpPr txBox="1"/>
          <p:nvPr/>
        </p:nvSpPr>
        <p:spPr>
          <a:xfrm>
            <a:off x="10274639" y="6398651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 2016)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254DD5-B298-AF72-7CDF-5C927108CBBF}"/>
              </a:ext>
            </a:extLst>
          </p:cNvPr>
          <p:cNvSpPr txBox="1"/>
          <p:nvPr/>
        </p:nvSpPr>
        <p:spPr>
          <a:xfrm>
            <a:off x="8983435" y="615294"/>
            <a:ext cx="2769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count matrix </a:t>
            </a:r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53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67C55-98BD-32D2-93CD-D92817925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 descr="A collage of images of different types of cells&#10;&#10;AI-generated content may be incorrect.">
            <a:extLst>
              <a:ext uri="{FF2B5EF4-FFF2-40B4-BE49-F238E27FC236}">
                <a16:creationId xmlns:a16="http://schemas.microsoft.com/office/drawing/2014/main" id="{A1E7C4B7-1BA7-B21F-69D6-108C66F7B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48" y="622887"/>
            <a:ext cx="9624704" cy="5612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6341F0-FEB5-3AC6-F27B-4300A7A7471B}"/>
              </a:ext>
            </a:extLst>
          </p:cNvPr>
          <p:cNvSpPr txBox="1"/>
          <p:nvPr/>
        </p:nvSpPr>
        <p:spPr>
          <a:xfrm>
            <a:off x="10274639" y="6398651"/>
            <a:ext cx="184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(Stahl et al 2016)</a:t>
            </a:r>
          </a:p>
        </p:txBody>
      </p:sp>
    </p:spTree>
    <p:extLst>
      <p:ext uri="{BB962C8B-B14F-4D97-AF65-F5344CB8AC3E}">
        <p14:creationId xmlns:p14="http://schemas.microsoft.com/office/powerpoint/2010/main" val="389507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7E67-B2AF-D87D-4DFE-279AEC831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pros and cons of each </a:t>
            </a:r>
            <a:br>
              <a:rPr lang="en-US" dirty="0"/>
            </a:br>
            <a:r>
              <a:rPr lang="en-US" dirty="0"/>
              <a:t>spatial transcriptomic approach?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ED6874-4D5B-62F5-A822-F93217F40F01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16655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4210D-9E5A-AA06-6A5E-1573286B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FAFCF-ADAF-DBF0-3C02-915FB4B8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quality control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A4F1B-2B10-1640-F6A6-4E23B9A5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total genes are detected per cell/spot?</a:t>
            </a:r>
          </a:p>
          <a:p>
            <a:r>
              <a:rPr lang="en-US" dirty="0"/>
              <a:t>How many unique genes are detected per cell/spot?</a:t>
            </a:r>
          </a:p>
          <a:p>
            <a:r>
              <a:rPr lang="en-US" dirty="0"/>
              <a:t>What is the total expression of each gene across all cells/spots?</a:t>
            </a:r>
          </a:p>
          <a:p>
            <a:r>
              <a:rPr lang="en-US" dirty="0"/>
              <a:t>What is the average expression of each gene across all cells/spots?</a:t>
            </a:r>
          </a:p>
          <a:p>
            <a:r>
              <a:rPr lang="en-US" dirty="0"/>
              <a:t>How many cells/spots is a particular gene detected in?</a:t>
            </a:r>
          </a:p>
        </p:txBody>
      </p:sp>
    </p:spTree>
    <p:extLst>
      <p:ext uri="{BB962C8B-B14F-4D97-AF65-F5344CB8AC3E}">
        <p14:creationId xmlns:p14="http://schemas.microsoft.com/office/powerpoint/2010/main" val="3299610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BF69B-E6EA-2A43-801A-0AFB317A8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F0B12-4A98-5C4C-9933-412E66E365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-apple-system"/>
              </a:rPr>
              <a:t>Review our understanding of spatial transcriptomics data based on the datasets we now have access to</a:t>
            </a:r>
          </a:p>
          <a:p>
            <a:r>
              <a:rPr lang="en-US" dirty="0">
                <a:latin typeface="-apple-system"/>
              </a:rPr>
              <a:t>P</a:t>
            </a:r>
            <a:r>
              <a:rPr lang="en-US" b="0" i="0" dirty="0">
                <a:effectLst/>
                <a:latin typeface="-apple-system"/>
              </a:rPr>
              <a:t>erform quality control analysis using data visualization</a:t>
            </a:r>
          </a:p>
          <a:p>
            <a:r>
              <a:rPr lang="en-US" dirty="0">
                <a:latin typeface="-apple-system"/>
              </a:rPr>
              <a:t>C</a:t>
            </a:r>
            <a:r>
              <a:rPr lang="en-US" b="0" i="0" dirty="0">
                <a:effectLst/>
                <a:latin typeface="-apple-system"/>
              </a:rPr>
              <a:t>ompute various summary statistics</a:t>
            </a:r>
          </a:p>
        </p:txBody>
      </p:sp>
    </p:spTree>
    <p:extLst>
      <p:ext uri="{BB962C8B-B14F-4D97-AF65-F5344CB8AC3E}">
        <p14:creationId xmlns:p14="http://schemas.microsoft.com/office/powerpoint/2010/main" val="81094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387A5-0496-D2E2-7226-DB5B669C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imaging </a:t>
            </a:r>
            <a:r>
              <a:rPr lang="en-US" dirty="0" err="1"/>
              <a:t>smFISH</a:t>
            </a:r>
            <a:r>
              <a:rPr lang="en-US" dirty="0"/>
              <a:t>-based </a:t>
            </a:r>
            <a:br>
              <a:rPr lang="en-US" dirty="0"/>
            </a:br>
            <a:r>
              <a:rPr lang="en-US" dirty="0"/>
              <a:t>spatial transcriptomics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136F8-6F5B-B5E8-0EE4-98ACEE98BF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Fan calculates how many total genes are detected per cell</a:t>
            </a:r>
          </a:p>
          <a:p>
            <a:pPr lvl="1"/>
            <a:r>
              <a:rPr lang="en-US" dirty="0"/>
              <a:t>She notices a cell has 0 genes detected</a:t>
            </a:r>
          </a:p>
          <a:p>
            <a:pPr lvl="1"/>
            <a:r>
              <a:rPr lang="en-US" dirty="0"/>
              <a:t>She concludes the cell is dead</a:t>
            </a:r>
          </a:p>
          <a:p>
            <a:pPr lvl="1"/>
            <a:r>
              <a:rPr lang="en-US" dirty="0"/>
              <a:t>Do you agree?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A7D5A68-593C-4E6F-9596-CE8A51C5FBAE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339398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DE55D-E782-8C7A-EBC2-BB6571CA6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8344B-0637-8007-7B32-2D1DE9EF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an imaging </a:t>
            </a:r>
            <a:r>
              <a:rPr lang="en-US" dirty="0" err="1"/>
              <a:t>smFISH</a:t>
            </a:r>
            <a:r>
              <a:rPr lang="en-US" dirty="0"/>
              <a:t>-based </a:t>
            </a:r>
            <a:br>
              <a:rPr lang="en-US" dirty="0"/>
            </a:br>
            <a:r>
              <a:rPr lang="en-US" dirty="0"/>
              <a:t>spatial transcriptomics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1611-EB4A-CD06-5ECF-6AA7DFF63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Fan calculates the total expression of each gene across all cells</a:t>
            </a:r>
          </a:p>
          <a:p>
            <a:pPr lvl="1"/>
            <a:r>
              <a:rPr lang="en-US" dirty="0"/>
              <a:t>She notices a gene for which this total expression is 0</a:t>
            </a:r>
          </a:p>
          <a:p>
            <a:pPr lvl="1"/>
            <a:r>
              <a:rPr lang="en-US" dirty="0"/>
              <a:t>She concludes that the probes she designed for this gene must have all failed</a:t>
            </a:r>
          </a:p>
          <a:p>
            <a:pPr lvl="1"/>
            <a:r>
              <a:rPr lang="en-US" dirty="0"/>
              <a:t>Do you agree?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499F274-851A-FBE3-42C4-56DC913B1792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33366374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701BE-2E42-F684-7091-35392D99F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8D6D-B3D4-B55E-5D38-5887EB254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spot sequencing-based </a:t>
            </a:r>
            <a:br>
              <a:rPr lang="en-US" dirty="0"/>
            </a:br>
            <a:r>
              <a:rPr lang="en-US" dirty="0"/>
              <a:t>spatial transcriptomics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58931-456B-D5F4-9908-628EC7D70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Prof. Fan calculates how many total genes are detected per spot</a:t>
            </a:r>
          </a:p>
          <a:p>
            <a:pPr lvl="1"/>
            <a:r>
              <a:rPr lang="en-US" dirty="0"/>
              <a:t>She notices a spot has 0 genes detected</a:t>
            </a:r>
          </a:p>
          <a:p>
            <a:pPr lvl="1"/>
            <a:r>
              <a:rPr lang="en-US" dirty="0"/>
              <a:t>She concludes all the cell in this spot are dead</a:t>
            </a:r>
          </a:p>
          <a:p>
            <a:pPr lvl="1"/>
            <a:r>
              <a:rPr lang="en-US" dirty="0"/>
              <a:t>Do you agree?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FD89211-F707-1CB6-B394-921ED3F2F530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5375534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analyze your Visium data - Single Cell Discoveries">
            <a:extLst>
              <a:ext uri="{FF2B5EF4-FFF2-40B4-BE49-F238E27FC236}">
                <a16:creationId xmlns:a16="http://schemas.microsoft.com/office/drawing/2014/main" id="{CF328B81-AC3B-1DB9-4653-012F216FE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013" y="0"/>
            <a:ext cx="8942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97C487C-CD55-EB24-79E6-DDE8524A206B}"/>
              </a:ext>
            </a:extLst>
          </p:cNvPr>
          <p:cNvCxnSpPr/>
          <p:nvPr/>
        </p:nvCxnSpPr>
        <p:spPr>
          <a:xfrm>
            <a:off x="1210235" y="3429000"/>
            <a:ext cx="833718" cy="12236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876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CEA6F-F9CB-1FFD-B78C-B71702317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Hands-on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0ADD3-2C5A-E012-DBA8-A9B29410F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Writing loops</a:t>
            </a:r>
          </a:p>
          <a:p>
            <a:r>
              <a:rPr lang="en-US" dirty="0"/>
              <a:t>Calculating summary statistics</a:t>
            </a:r>
          </a:p>
          <a:p>
            <a:pPr lvl="1"/>
            <a:r>
              <a:rPr lang="en-US" dirty="0"/>
              <a:t>How many total genes are detected per cell/spot?</a:t>
            </a:r>
          </a:p>
          <a:p>
            <a:pPr lvl="1"/>
            <a:r>
              <a:rPr lang="en-US" dirty="0"/>
              <a:t>How many unique genes are detected per cell/spot?</a:t>
            </a:r>
          </a:p>
          <a:p>
            <a:pPr lvl="1"/>
            <a:r>
              <a:rPr lang="en-US" dirty="0"/>
              <a:t>What is the total expression of each gene across all cells/spots?</a:t>
            </a:r>
          </a:p>
          <a:p>
            <a:pPr lvl="1"/>
            <a:r>
              <a:rPr lang="en-US" dirty="0"/>
              <a:t>What is the average expression of each gene across all cells/spots?</a:t>
            </a:r>
          </a:p>
          <a:p>
            <a:pPr lvl="1"/>
            <a:r>
              <a:rPr lang="en-US" dirty="0"/>
              <a:t>How many cells/spots is a particular gene detected in?</a:t>
            </a:r>
          </a:p>
          <a:p>
            <a:r>
              <a:rPr lang="en-US" dirty="0"/>
              <a:t>Histograms </a:t>
            </a:r>
          </a:p>
        </p:txBody>
      </p:sp>
    </p:spTree>
    <p:extLst>
      <p:ext uri="{BB962C8B-B14F-4D97-AF65-F5344CB8AC3E}">
        <p14:creationId xmlns:p14="http://schemas.microsoft.com/office/powerpoint/2010/main" val="2457984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1ED6D-AC59-5AD2-BAA6-8EED8EBA6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3DB6-6876-3C78-3E07-3061BA31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out your reflection card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A7DC8-922C-9262-C337-F1362A47D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/>
              <a:t>HW1 due tonight</a:t>
            </a:r>
          </a:p>
          <a:p>
            <a:pPr marL="0" indent="0" algn="ctr">
              <a:buNone/>
            </a:pPr>
            <a:r>
              <a:rPr lang="en-US" dirty="0"/>
              <a:t>Hint: justify your choices. If you used a particular visual channel, </a:t>
            </a:r>
            <a:br>
              <a:rPr lang="en-US" dirty="0"/>
            </a:br>
            <a:r>
              <a:rPr lang="en-US" dirty="0"/>
              <a:t>why did you do it? Could you have chosen something else?</a:t>
            </a:r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b="1" dirty="0"/>
              <a:t>Quiz Friday</a:t>
            </a:r>
          </a:p>
        </p:txBody>
      </p:sp>
      <p:pic>
        <p:nvPicPr>
          <p:cNvPr id="1026" name="Picture 2" descr="EN.580.428 Genomic Data Visualization salience">
            <a:extLst>
              <a:ext uri="{FF2B5EF4-FFF2-40B4-BE49-F238E27FC236}">
                <a16:creationId xmlns:a16="http://schemas.microsoft.com/office/drawing/2014/main" id="{AD5AA2C7-02F2-C608-4F54-E68A172E5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360" y="2985806"/>
            <a:ext cx="4145280" cy="2117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410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BC968-B823-5BC6-9CD6-D63CE1F3E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You’re working with 15um thin sections of tissue</a:t>
            </a:r>
          </a:p>
        </p:txBody>
      </p:sp>
      <p:pic>
        <p:nvPicPr>
          <p:cNvPr id="5" name="Picture 2" descr="Histological techniques. 4. Sectioning. Paraffin microtome. Atlas of plant  and animal histology.">
            <a:extLst>
              <a:ext uri="{FF2B5EF4-FFF2-40B4-BE49-F238E27FC236}">
                <a16:creationId xmlns:a16="http://schemas.microsoft.com/office/drawing/2014/main" id="{FAB59592-49C6-6F39-ED8E-1C9F61D65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0003848" cy="471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5934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1F86B42-50EF-574D-8617-C397D92CF9E0}"/>
              </a:ext>
            </a:extLst>
          </p:cNvPr>
          <p:cNvGrpSpPr/>
          <p:nvPr/>
        </p:nvGrpSpPr>
        <p:grpSpPr>
          <a:xfrm>
            <a:off x="1631308" y="1852799"/>
            <a:ext cx="7643574" cy="4172782"/>
            <a:chOff x="1191356" y="751455"/>
            <a:chExt cx="9809288" cy="53550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60C2690-2A7F-3347-A8E0-531A878FAF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91356" y="751455"/>
              <a:ext cx="9809288" cy="5355089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E78A697-DCFB-0A42-999F-5F6111810DEB}"/>
                </a:ext>
              </a:extLst>
            </p:cNvPr>
            <p:cNvSpPr/>
            <p:nvPr/>
          </p:nvSpPr>
          <p:spPr>
            <a:xfrm>
              <a:off x="3472249" y="751455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AD8411-BB0B-384A-9B93-B922C58EC45E}"/>
                </a:ext>
              </a:extLst>
            </p:cNvPr>
            <p:cNvSpPr/>
            <p:nvPr/>
          </p:nvSpPr>
          <p:spPr>
            <a:xfrm>
              <a:off x="3571104" y="3659412"/>
              <a:ext cx="407773" cy="422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7C2B089-FDCA-0340-96C8-7D5E4B43A9FA}"/>
              </a:ext>
            </a:extLst>
          </p:cNvPr>
          <p:cNvSpPr txBox="1"/>
          <p:nvPr/>
        </p:nvSpPr>
        <p:spPr>
          <a:xfrm>
            <a:off x="6762079" y="6187692"/>
            <a:ext cx="502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(Atta and Fan, Nature Communications, Sept 2021)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E634B-8376-6E43-8D75-7A29BEFBE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8" y="365125"/>
            <a:ext cx="9375920" cy="1325563"/>
          </a:xfrm>
        </p:spPr>
        <p:txBody>
          <a:bodyPr>
            <a:noAutofit/>
          </a:bodyPr>
          <a:lstStyle/>
          <a:p>
            <a:r>
              <a:rPr lang="en-US" sz="3200" dirty="0"/>
              <a:t>Spatially resolved transcriptomic technologies enable us to profile what genes are expressed by cells in tissues</a:t>
            </a:r>
          </a:p>
        </p:txBody>
      </p:sp>
      <p:pic>
        <p:nvPicPr>
          <p:cNvPr id="2" name="Picture 4" descr="Pikachu Pokemon transparent PNG - StickPNG">
            <a:extLst>
              <a:ext uri="{FF2B5EF4-FFF2-40B4-BE49-F238E27FC236}">
                <a16:creationId xmlns:a16="http://schemas.microsoft.com/office/drawing/2014/main" id="{022E7997-5F1A-0C7A-20C7-127B40399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601" y="2088791"/>
            <a:ext cx="1504545" cy="158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evee (Pokémon) - Bulbapedia, the community-driven Pokémon encyclopedia">
            <a:extLst>
              <a:ext uri="{FF2B5EF4-FFF2-40B4-BE49-F238E27FC236}">
                <a16:creationId xmlns:a16="http://schemas.microsoft.com/office/drawing/2014/main" id="{B7A9BB78-2CA1-246C-65F8-01711C57E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601" y="4276368"/>
            <a:ext cx="1504545" cy="150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78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A2C5A-CB70-BC45-B75C-C17EE6135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transcriptomics by multiplexed </a:t>
            </a:r>
            <a:r>
              <a:rPr lang="en-US" dirty="0" err="1"/>
              <a:t>smFISH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221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2"/>
          <p:cNvGrpSpPr/>
          <p:nvPr/>
        </p:nvGrpSpPr>
        <p:grpSpPr>
          <a:xfrm>
            <a:off x="1811410" y="1412024"/>
            <a:ext cx="4602694" cy="2493793"/>
            <a:chOff x="2153469" y="2576090"/>
            <a:chExt cx="4602694" cy="2493793"/>
          </a:xfrm>
        </p:grpSpPr>
        <p:grpSp>
          <p:nvGrpSpPr>
            <p:cNvPr id="129" name="Group 128"/>
            <p:cNvGrpSpPr/>
            <p:nvPr/>
          </p:nvGrpSpPr>
          <p:grpSpPr>
            <a:xfrm>
              <a:off x="2641623" y="2836386"/>
              <a:ext cx="2932670" cy="337640"/>
              <a:chOff x="1173220" y="1334977"/>
              <a:chExt cx="2932670" cy="337640"/>
            </a:xfrm>
          </p:grpSpPr>
          <p:cxnSp>
            <p:nvCxnSpPr>
              <p:cNvPr id="4" name="Straight Connector 3"/>
              <p:cNvCxnSpPr/>
              <p:nvPr/>
            </p:nvCxnSpPr>
            <p:spPr>
              <a:xfrm>
                <a:off x="1173220" y="1672617"/>
                <a:ext cx="293267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/>
              <p:cNvGrpSpPr/>
              <p:nvPr/>
            </p:nvGrpSpPr>
            <p:grpSpPr>
              <a:xfrm>
                <a:off x="1317119" y="157142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5" name="Straight Connector 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>
              <a:xfrm flipH="1">
                <a:off x="1792243" y="142984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7" name="Group 66"/>
              <p:cNvGrpSpPr/>
              <p:nvPr/>
            </p:nvGrpSpPr>
            <p:grpSpPr>
              <a:xfrm>
                <a:off x="1892027" y="1337553"/>
                <a:ext cx="126194" cy="138882"/>
                <a:chOff x="1790744" y="865793"/>
                <a:chExt cx="126194" cy="138882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0" name="Group 89"/>
              <p:cNvGrpSpPr/>
              <p:nvPr/>
            </p:nvGrpSpPr>
            <p:grpSpPr>
              <a:xfrm>
                <a:off x="2185897" y="157239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00" name="Straight Connector 9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Connector 10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1" name="Straight Connector 90"/>
              <p:cNvCxnSpPr/>
              <p:nvPr/>
            </p:nvCxnSpPr>
            <p:spPr>
              <a:xfrm flipH="1">
                <a:off x="2661021" y="143081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2" name="Group 91"/>
              <p:cNvGrpSpPr/>
              <p:nvPr/>
            </p:nvGrpSpPr>
            <p:grpSpPr>
              <a:xfrm>
                <a:off x="2760805" y="1338525"/>
                <a:ext cx="126194" cy="138882"/>
                <a:chOff x="1790744" y="865793"/>
                <a:chExt cx="126194" cy="138882"/>
              </a:xfrm>
            </p:grpSpPr>
            <p:sp>
              <p:nvSpPr>
                <p:cNvPr id="93" name="Oval 9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94" name="Straight Connector 9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0" name="Group 109"/>
              <p:cNvGrpSpPr/>
              <p:nvPr/>
            </p:nvGrpSpPr>
            <p:grpSpPr>
              <a:xfrm>
                <a:off x="3123720" y="156884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20" name="Straight Connector 11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1" name="Straight Connector 110"/>
              <p:cNvCxnSpPr/>
              <p:nvPr/>
            </p:nvCxnSpPr>
            <p:spPr>
              <a:xfrm flipH="1">
                <a:off x="3598844" y="142726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" name="Group 111"/>
              <p:cNvGrpSpPr/>
              <p:nvPr/>
            </p:nvGrpSpPr>
            <p:grpSpPr>
              <a:xfrm>
                <a:off x="3698628" y="1334977"/>
                <a:ext cx="126194" cy="138882"/>
                <a:chOff x="1790744" y="865793"/>
                <a:chExt cx="126194" cy="138882"/>
              </a:xfrm>
            </p:grpSpPr>
            <p:sp>
              <p:nvSpPr>
                <p:cNvPr id="113" name="Oval 112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39" name="TextBox 338"/>
            <p:cNvSpPr txBox="1"/>
            <p:nvPr/>
          </p:nvSpPr>
          <p:spPr>
            <a:xfrm>
              <a:off x="5701657" y="3002462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gene1</a:t>
              </a:r>
            </a:p>
          </p:txBody>
        </p:sp>
        <p:sp>
          <p:nvSpPr>
            <p:cNvPr id="340" name="TextBox 339"/>
            <p:cNvSpPr txBox="1"/>
            <p:nvPr/>
          </p:nvSpPr>
          <p:spPr>
            <a:xfrm>
              <a:off x="5701657" y="3839973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gene2</a:t>
              </a:r>
            </a:p>
          </p:txBody>
        </p:sp>
        <p:sp>
          <p:nvSpPr>
            <p:cNvPr id="341" name="TextBox 340"/>
            <p:cNvSpPr txBox="1"/>
            <p:nvPr/>
          </p:nvSpPr>
          <p:spPr>
            <a:xfrm>
              <a:off x="5672311" y="4700551"/>
              <a:ext cx="1083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gene3</a:t>
              </a:r>
            </a:p>
          </p:txBody>
        </p:sp>
        <p:sp>
          <p:nvSpPr>
            <p:cNvPr id="342" name="TextBox 341"/>
            <p:cNvSpPr txBox="1"/>
            <p:nvPr/>
          </p:nvSpPr>
          <p:spPr>
            <a:xfrm>
              <a:off x="2153469" y="2783292"/>
              <a:ext cx="1835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0070C0"/>
                  </a:solidFill>
                </a:rPr>
                <a:t>Oligonucleotide</a:t>
              </a:r>
            </a:p>
          </p:txBody>
        </p:sp>
        <p:sp>
          <p:nvSpPr>
            <p:cNvPr id="343" name="TextBox 342"/>
            <p:cNvSpPr txBox="1"/>
            <p:nvPr/>
          </p:nvSpPr>
          <p:spPr>
            <a:xfrm>
              <a:off x="4587902" y="2576090"/>
              <a:ext cx="15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Fluorophore</a:t>
              </a:r>
            </a:p>
          </p:txBody>
        </p:sp>
        <p:grpSp>
          <p:nvGrpSpPr>
            <p:cNvPr id="338" name="Group 337"/>
            <p:cNvGrpSpPr/>
            <p:nvPr/>
          </p:nvGrpSpPr>
          <p:grpSpPr>
            <a:xfrm>
              <a:off x="2644173" y="3685574"/>
              <a:ext cx="2932670" cy="339717"/>
              <a:chOff x="1173220" y="1935642"/>
              <a:chExt cx="2932670" cy="339717"/>
            </a:xfrm>
          </p:grpSpPr>
          <p:cxnSp>
            <p:nvCxnSpPr>
              <p:cNvPr id="131" name="Straight Connector 130"/>
              <p:cNvCxnSpPr/>
              <p:nvPr/>
            </p:nvCxnSpPr>
            <p:spPr>
              <a:xfrm>
                <a:off x="1173220" y="2275359"/>
                <a:ext cx="293267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2" name="Group 131"/>
              <p:cNvGrpSpPr/>
              <p:nvPr/>
            </p:nvGrpSpPr>
            <p:grpSpPr>
              <a:xfrm>
                <a:off x="1317119" y="217416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80" name="Straight Connector 179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3" name="Straight Connector 132"/>
              <p:cNvCxnSpPr/>
              <p:nvPr/>
            </p:nvCxnSpPr>
            <p:spPr>
              <a:xfrm flipH="1">
                <a:off x="1792243" y="203258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5" name="Group 134"/>
              <p:cNvGrpSpPr/>
              <p:nvPr/>
            </p:nvGrpSpPr>
            <p:grpSpPr>
              <a:xfrm>
                <a:off x="2185897" y="217513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6" name="Straight Connector 135"/>
              <p:cNvCxnSpPr/>
              <p:nvPr/>
            </p:nvCxnSpPr>
            <p:spPr>
              <a:xfrm flipH="1">
                <a:off x="2661021" y="203355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8" name="Group 137"/>
              <p:cNvGrpSpPr/>
              <p:nvPr/>
            </p:nvGrpSpPr>
            <p:grpSpPr>
              <a:xfrm>
                <a:off x="3123720" y="2171587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48" name="Straight Connector 147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9" name="Straight Connector 138"/>
              <p:cNvCxnSpPr/>
              <p:nvPr/>
            </p:nvCxnSpPr>
            <p:spPr>
              <a:xfrm flipH="1">
                <a:off x="3598844" y="2030008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Group 189"/>
              <p:cNvGrpSpPr/>
              <p:nvPr/>
            </p:nvGrpSpPr>
            <p:grpSpPr>
              <a:xfrm>
                <a:off x="1897815" y="1939536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34" name="Group 133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73" name="Oval 172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74" name="Straight Connector 173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Straight Connector 174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Straight Connector 175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Straight Connector 176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Straight Connector 177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Straight Connector 178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89" name="Oval 188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91" name="Group 190"/>
              <p:cNvGrpSpPr/>
              <p:nvPr/>
            </p:nvGrpSpPr>
            <p:grpSpPr>
              <a:xfrm>
                <a:off x="2767545" y="1939510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92" name="Group 19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94" name="Oval 19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95" name="Straight Connector 19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6" name="Straight Connector 19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7" name="Straight Connector 19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8" name="Straight Connector 19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Straight Connector 19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Straight Connector 19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93" name="Oval 19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1" name="Group 200"/>
              <p:cNvGrpSpPr/>
              <p:nvPr/>
            </p:nvGrpSpPr>
            <p:grpSpPr>
              <a:xfrm>
                <a:off x="3711159" y="1935642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202" name="Group 201"/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204" name="Oval 203"/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205" name="Straight Connector 204"/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6" name="Straight Connector 205"/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Straight Connector 206"/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Straight Connector 207"/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9" name="Straight Connector 208"/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0" name="Straight Connector 209"/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3" name="Oval 202"/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337" name="Group 336"/>
            <p:cNvGrpSpPr/>
            <p:nvPr/>
          </p:nvGrpSpPr>
          <p:grpSpPr>
            <a:xfrm>
              <a:off x="2633949" y="4570503"/>
              <a:ext cx="2932670" cy="337640"/>
              <a:chOff x="1137410" y="2544307"/>
              <a:chExt cx="2932670" cy="337640"/>
            </a:xfrm>
          </p:grpSpPr>
          <p:cxnSp>
            <p:nvCxnSpPr>
              <p:cNvPr id="276" name="Straight Connector 275"/>
              <p:cNvCxnSpPr/>
              <p:nvPr/>
            </p:nvCxnSpPr>
            <p:spPr>
              <a:xfrm>
                <a:off x="1137410" y="2881947"/>
                <a:ext cx="2932670" cy="0"/>
              </a:xfrm>
              <a:prstGeom prst="line">
                <a:avLst/>
              </a:prstGeom>
              <a:ln w="2222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7" name="Group 276"/>
              <p:cNvGrpSpPr/>
              <p:nvPr/>
            </p:nvGrpSpPr>
            <p:grpSpPr>
              <a:xfrm>
                <a:off x="1281309" y="278075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25" name="Straight Connector 324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Straight Connector 325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Straight Connector 329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Straight Connector 330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Straight Connector 332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8" name="Straight Connector 277"/>
              <p:cNvCxnSpPr/>
              <p:nvPr/>
            </p:nvCxnSpPr>
            <p:spPr>
              <a:xfrm flipH="1">
                <a:off x="1756433" y="263917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9" name="Group 278"/>
              <p:cNvGrpSpPr/>
              <p:nvPr/>
            </p:nvGrpSpPr>
            <p:grpSpPr>
              <a:xfrm>
                <a:off x="1856217" y="2546883"/>
                <a:ext cx="126194" cy="138882"/>
                <a:chOff x="1790744" y="865793"/>
                <a:chExt cx="126194" cy="138882"/>
              </a:xfrm>
            </p:grpSpPr>
            <p:sp>
              <p:nvSpPr>
                <p:cNvPr id="318" name="Oval 317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9" name="Straight Connector 318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Straight Connector 320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Straight Connector 321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0" name="Group 279"/>
              <p:cNvGrpSpPr/>
              <p:nvPr/>
            </p:nvGrpSpPr>
            <p:grpSpPr>
              <a:xfrm>
                <a:off x="2150087" y="278172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309" name="Straight Connector 308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Straight Connector 313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Straight Connector 315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Straight Connector 316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1" name="Straight Connector 280"/>
              <p:cNvCxnSpPr/>
              <p:nvPr/>
            </p:nvCxnSpPr>
            <p:spPr>
              <a:xfrm flipH="1">
                <a:off x="2625211" y="264014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2" name="Group 281"/>
              <p:cNvGrpSpPr/>
              <p:nvPr/>
            </p:nvGrpSpPr>
            <p:grpSpPr>
              <a:xfrm>
                <a:off x="2724995" y="2547855"/>
                <a:ext cx="126194" cy="138882"/>
                <a:chOff x="1790744" y="865793"/>
                <a:chExt cx="126194" cy="138882"/>
              </a:xfrm>
            </p:grpSpPr>
            <p:sp>
              <p:nvSpPr>
                <p:cNvPr id="302" name="Oval 301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Straight Connector 304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Straight Connector 305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3" name="Group 282"/>
              <p:cNvGrpSpPr/>
              <p:nvPr/>
            </p:nvGrpSpPr>
            <p:grpSpPr>
              <a:xfrm>
                <a:off x="3087910" y="277817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293" name="Straight Connector 292"/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/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/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Straight Connector 295"/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/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Straight Connector 297"/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/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/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Straight Connector 300"/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4" name="Straight Connector 283"/>
              <p:cNvCxnSpPr/>
              <p:nvPr/>
            </p:nvCxnSpPr>
            <p:spPr>
              <a:xfrm flipH="1">
                <a:off x="3563034" y="263659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5" name="Group 284"/>
              <p:cNvGrpSpPr/>
              <p:nvPr/>
            </p:nvGrpSpPr>
            <p:grpSpPr>
              <a:xfrm>
                <a:off x="3662818" y="2544307"/>
                <a:ext cx="126194" cy="138882"/>
                <a:chOff x="1790744" y="865793"/>
                <a:chExt cx="126194" cy="138882"/>
              </a:xfrm>
            </p:grpSpPr>
            <p:sp>
              <p:nvSpPr>
                <p:cNvPr id="286" name="Oval 285"/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87" name="Straight Connector 286"/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Straight Connector 287"/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Straight Connector 288"/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Straight Connector 289"/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Straight Connector 290"/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Straight Connector 291"/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4" name="Oval 333"/>
              <p:cNvSpPr/>
              <p:nvPr/>
            </p:nvSpPr>
            <p:spPr>
              <a:xfrm>
                <a:off x="1888759" y="258561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5" name="Oval 334"/>
              <p:cNvSpPr/>
              <p:nvPr/>
            </p:nvSpPr>
            <p:spPr>
              <a:xfrm>
                <a:off x="2753291" y="258814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6" name="Oval 335"/>
              <p:cNvSpPr/>
              <p:nvPr/>
            </p:nvSpPr>
            <p:spPr>
              <a:xfrm>
                <a:off x="3695439" y="2588529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68" name="Rectangle 367"/>
          <p:cNvSpPr/>
          <p:nvPr/>
        </p:nvSpPr>
        <p:spPr>
          <a:xfrm>
            <a:off x="9165771" y="6078710"/>
            <a:ext cx="37317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Femino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Science, 1998)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(Raj et al., Nature Methods, 2008)</a:t>
            </a:r>
          </a:p>
          <a:p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Lukumbuzya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et al., Front. </a:t>
            </a:r>
            <a:r>
              <a:rPr lang="en-US" sz="1200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Microbiol</a:t>
            </a:r>
            <a:r>
              <a:rPr lang="en-US" sz="12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2019)</a:t>
            </a:r>
          </a:p>
        </p:txBody>
      </p:sp>
      <p:pic>
        <p:nvPicPr>
          <p:cNvPr id="1026" name="Picture 2" descr="FISHscope | Ross Fluorescence Imaging Center">
            <a:extLst>
              <a:ext uri="{FF2B5EF4-FFF2-40B4-BE49-F238E27FC236}">
                <a16:creationId xmlns:a16="http://schemas.microsoft.com/office/drawing/2014/main" id="{0D093D0B-52D2-7F42-84F0-A21FC8BBA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423" y="1570070"/>
            <a:ext cx="3535111" cy="267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18F34E6-E438-257C-FD2B-5EF5BA796FEF}"/>
              </a:ext>
            </a:extLst>
          </p:cNvPr>
          <p:cNvSpPr txBox="1">
            <a:spLocks/>
          </p:cNvSpPr>
          <p:nvPr/>
        </p:nvSpPr>
        <p:spPr>
          <a:xfrm>
            <a:off x="541868" y="365125"/>
            <a:ext cx="11192932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smFISH</a:t>
            </a:r>
            <a:r>
              <a:rPr lang="en-US" sz="3200" dirty="0"/>
              <a:t> enables imaging of single mRNA molecules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A3D274-1638-3E39-030D-0C92B197F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8505" y="4180256"/>
            <a:ext cx="6253881" cy="21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29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B5CB8-0B63-9747-40CF-F5EC8AFBBA8F}"/>
              </a:ext>
            </a:extLst>
          </p:cNvPr>
          <p:cNvSpPr txBox="1">
            <a:spLocks/>
          </p:cNvSpPr>
          <p:nvPr/>
        </p:nvSpPr>
        <p:spPr>
          <a:xfrm>
            <a:off x="10197342" y="-622227"/>
            <a:ext cx="2312915" cy="2312915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solidFill>
                  <a:srgbClr val="FFFFFF"/>
                </a:solidFill>
              </a:rPr>
              <a:t>Practice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B8EC68C-D3F4-CF41-C256-69868D6372F5}"/>
              </a:ext>
            </a:extLst>
          </p:cNvPr>
          <p:cNvSpPr/>
          <p:nvPr/>
        </p:nvSpPr>
        <p:spPr>
          <a:xfrm>
            <a:off x="7125689" y="1581149"/>
            <a:ext cx="2712870" cy="271287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0E46E9B-B20C-F2E7-D6DC-93D26CF6C55E}"/>
              </a:ext>
            </a:extLst>
          </p:cNvPr>
          <p:cNvSpPr/>
          <p:nvPr/>
        </p:nvSpPr>
        <p:spPr>
          <a:xfrm>
            <a:off x="4098760" y="3458283"/>
            <a:ext cx="2712870" cy="271287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359579-6EE5-E2FE-436E-EB68D38572B3}"/>
              </a:ext>
            </a:extLst>
          </p:cNvPr>
          <p:cNvGrpSpPr/>
          <p:nvPr/>
        </p:nvGrpSpPr>
        <p:grpSpPr>
          <a:xfrm>
            <a:off x="385160" y="443791"/>
            <a:ext cx="4602694" cy="2493793"/>
            <a:chOff x="2153469" y="2576090"/>
            <a:chExt cx="4602694" cy="249379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4B8D971-A255-A439-B407-7D322756EAB8}"/>
                </a:ext>
              </a:extLst>
            </p:cNvPr>
            <p:cNvGrpSpPr/>
            <p:nvPr/>
          </p:nvGrpSpPr>
          <p:grpSpPr>
            <a:xfrm>
              <a:off x="2641623" y="2836386"/>
              <a:ext cx="2932670" cy="337640"/>
              <a:chOff x="1173220" y="1334977"/>
              <a:chExt cx="2932670" cy="337640"/>
            </a:xfrm>
          </p:grpSpPr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E49E0E09-A294-4029-BC1B-ADF921F0E6AC}"/>
                  </a:ext>
                </a:extLst>
              </p:cNvPr>
              <p:cNvCxnSpPr/>
              <p:nvPr/>
            </p:nvCxnSpPr>
            <p:spPr>
              <a:xfrm>
                <a:off x="1173220" y="1672617"/>
                <a:ext cx="2932670" cy="0"/>
              </a:xfrm>
              <a:prstGeom prst="line">
                <a:avLst/>
              </a:prstGeom>
              <a:ln w="2222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A625F9CA-8008-F91E-BE96-71AE39CF1D96}"/>
                  </a:ext>
                </a:extLst>
              </p:cNvPr>
              <p:cNvGrpSpPr/>
              <p:nvPr/>
            </p:nvGrpSpPr>
            <p:grpSpPr>
              <a:xfrm>
                <a:off x="1317119" y="157142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B0559FCD-AC7E-E3FA-FB74-DC50D8675BF5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9C0CF7A5-A115-B350-BEC6-FC8DA885DB64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85BFC9E3-4305-6612-4884-7F43177A63E5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C4F9AE3B-6BFD-9845-8AF6-A7DB95B66110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CEE6B794-DB53-A10B-5744-D8EB3B2013E9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E5935C15-C56D-A601-B151-93893A7EC4FA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DF339AAC-5B6F-9E9D-283B-C0AA658A682B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F28222CD-1224-65BD-FB79-C45571D3BFC7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204">
                  <a:extLst>
                    <a:ext uri="{FF2B5EF4-FFF2-40B4-BE49-F238E27FC236}">
                      <a16:creationId xmlns:a16="http://schemas.microsoft.com/office/drawing/2014/main" id="{DF2F56F1-FF99-1DF0-7B1B-A6A52526C150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D8E9562A-9E1A-3C5C-FE87-AC47B540D27D}"/>
                  </a:ext>
                </a:extLst>
              </p:cNvPr>
              <p:cNvCxnSpPr/>
              <p:nvPr/>
            </p:nvCxnSpPr>
            <p:spPr>
              <a:xfrm flipH="1">
                <a:off x="1792243" y="142984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1" name="Group 150">
                <a:extLst>
                  <a:ext uri="{FF2B5EF4-FFF2-40B4-BE49-F238E27FC236}">
                    <a16:creationId xmlns:a16="http://schemas.microsoft.com/office/drawing/2014/main" id="{B7CAC20C-9774-773E-34F8-AAC4D75E313D}"/>
                  </a:ext>
                </a:extLst>
              </p:cNvPr>
              <p:cNvGrpSpPr/>
              <p:nvPr/>
            </p:nvGrpSpPr>
            <p:grpSpPr>
              <a:xfrm>
                <a:off x="1892027" y="1337553"/>
                <a:ext cx="126194" cy="138882"/>
                <a:chOff x="1790744" y="865793"/>
                <a:chExt cx="126194" cy="138882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718E9034-CB74-F3B6-AFC6-265AB9E4D238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AB5CBEE7-955F-D531-B15B-52A19FC3D1E6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1BA7973F-E401-3905-551E-AA282F0EB729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3FA1643E-BAD5-0C76-BC9A-E9156D220457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25F7C9AF-5434-0278-9891-648508CC0321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830F0294-5C69-CD29-67A6-F95BD33AE143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8F530D1F-B880-C1D7-7015-318C78DA0B72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8B4AA47B-C23A-7E92-E9F5-A36B1FA19BE7}"/>
                  </a:ext>
                </a:extLst>
              </p:cNvPr>
              <p:cNvGrpSpPr/>
              <p:nvPr/>
            </p:nvGrpSpPr>
            <p:grpSpPr>
              <a:xfrm>
                <a:off x="2185897" y="157239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D22CEBD9-AAE4-CBDF-F9B4-B9B98C18E47C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1DE012E4-5B9F-6388-66BE-70963E04DA91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4DBF1553-D718-D5AE-5BD3-2E11AB562EA6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7D96A682-69D8-00F5-8702-48F3DB1E0F90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3A35424A-3FA8-2E49-1F5F-D1BF4FD84DA6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70365B6-50DB-9F4E-82E6-C2B43A605394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0E520770-9AEB-BCD6-02BF-B75E4D3509FB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B4A8F3D-03B9-61CF-C51B-2C4A77E11CBA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E6AA4B90-94A3-604B-B028-EA9ED7D01E23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5A8DDDF-BFF1-6DE2-66B8-5C2CFA33A811}"/>
                  </a:ext>
                </a:extLst>
              </p:cNvPr>
              <p:cNvCxnSpPr/>
              <p:nvPr/>
            </p:nvCxnSpPr>
            <p:spPr>
              <a:xfrm flipH="1">
                <a:off x="2661021" y="143081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2EA5579F-A99A-2601-00F4-65ED5D3EC598}"/>
                  </a:ext>
                </a:extLst>
              </p:cNvPr>
              <p:cNvGrpSpPr/>
              <p:nvPr/>
            </p:nvGrpSpPr>
            <p:grpSpPr>
              <a:xfrm>
                <a:off x="2760805" y="1338525"/>
                <a:ext cx="126194" cy="138882"/>
                <a:chOff x="1790744" y="865793"/>
                <a:chExt cx="126194" cy="138882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93B6F4B3-CA80-FF9B-A260-579D74C5044C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152C8C17-38B5-A5A3-F822-6D3A98CECFBA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803AA661-1741-C3E4-CC8D-76C4644A0549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8EF71A52-7338-1D11-43FD-55F05E5C6C54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16CAAE7D-2B73-EC7A-8D7C-1618FCE2EA11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BA7D12D8-C7B2-5D35-C7DB-1E91E2477F5A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0419B58B-1F91-14FD-292E-93D7C5C295DA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F6B9B188-F678-A209-D939-FA93A7A3ECC8}"/>
                  </a:ext>
                </a:extLst>
              </p:cNvPr>
              <p:cNvGrpSpPr/>
              <p:nvPr/>
            </p:nvGrpSpPr>
            <p:grpSpPr>
              <a:xfrm>
                <a:off x="3123720" y="156884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5F4199F3-DF17-7C69-8AD4-CE681BDAD667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A38382AD-DE67-1FAF-4107-A41050344917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48E16F17-865E-07AE-8296-E0305A403684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597FD9E5-5E79-F117-C6FC-FAA1B00F7FE8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FF06F589-416F-D69D-BC7E-C27D8B31F580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FDCA5186-B663-236B-BA38-DA9289D7E978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67C54810-8266-9956-7886-1336030EBDA7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F96C4F02-EE7A-8C71-B89A-5A0D5ACF25F4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741FFB61-9A16-9E6E-8C0D-2F316CC3B3FB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10D6524-7035-29B6-CD5A-310C0B226F0C}"/>
                  </a:ext>
                </a:extLst>
              </p:cNvPr>
              <p:cNvCxnSpPr/>
              <p:nvPr/>
            </p:nvCxnSpPr>
            <p:spPr>
              <a:xfrm flipH="1">
                <a:off x="3598844" y="142726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F6FE7291-ABAC-6EF4-7039-755F26ED39F4}"/>
                  </a:ext>
                </a:extLst>
              </p:cNvPr>
              <p:cNvGrpSpPr/>
              <p:nvPr/>
            </p:nvGrpSpPr>
            <p:grpSpPr>
              <a:xfrm>
                <a:off x="3698628" y="1334977"/>
                <a:ext cx="126194" cy="138882"/>
                <a:chOff x="1790744" y="865793"/>
                <a:chExt cx="126194" cy="138882"/>
              </a:xfrm>
            </p:grpSpPr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C6E5C048-941F-F04E-D3EB-3F68F9512761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0B972B16-BE36-EB2C-7A7B-16864AE9CC41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0A3D83FF-42F3-AD17-3808-E300B30C69F9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5BBBDB9F-8697-F1DA-E097-547AE359D65D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88AA6FE2-EDC8-2300-E957-2478F36CE259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AA6AC2A4-22E6-EC7B-C8D7-9CEC33CA82D5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33121284-FAAB-E397-3E87-D6DF4C861610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A9BEB7-8CC6-BAA4-C44C-BFE427FCA200}"/>
                </a:ext>
              </a:extLst>
            </p:cNvPr>
            <p:cNvSpPr txBox="1"/>
            <p:nvPr/>
          </p:nvSpPr>
          <p:spPr>
            <a:xfrm>
              <a:off x="5701657" y="3002462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gene1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5B86FF-EFE9-3BBA-42B8-9D9AE8ADC59F}"/>
                </a:ext>
              </a:extLst>
            </p:cNvPr>
            <p:cNvSpPr txBox="1"/>
            <p:nvPr/>
          </p:nvSpPr>
          <p:spPr>
            <a:xfrm>
              <a:off x="5701657" y="3839973"/>
              <a:ext cx="979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gene2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04E5C5-DCB7-A204-EB35-1883889C2794}"/>
                </a:ext>
              </a:extLst>
            </p:cNvPr>
            <p:cNvSpPr txBox="1"/>
            <p:nvPr/>
          </p:nvSpPr>
          <p:spPr>
            <a:xfrm>
              <a:off x="5672311" y="4700551"/>
              <a:ext cx="10838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9900"/>
                  </a:solidFill>
                </a:rPr>
                <a:t>gene3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A099CB-C7B3-7BCE-AB03-882461504298}"/>
                </a:ext>
              </a:extLst>
            </p:cNvPr>
            <p:cNvSpPr txBox="1"/>
            <p:nvPr/>
          </p:nvSpPr>
          <p:spPr>
            <a:xfrm>
              <a:off x="2153469" y="2783292"/>
              <a:ext cx="18351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solidFill>
                    <a:srgbClr val="0070C0"/>
                  </a:solidFill>
                </a:rPr>
                <a:t>Oligonucleotide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E55E8E-D2E1-B6CC-7D9E-8104F0FACDC9}"/>
                </a:ext>
              </a:extLst>
            </p:cNvPr>
            <p:cNvSpPr txBox="1"/>
            <p:nvPr/>
          </p:nvSpPr>
          <p:spPr>
            <a:xfrm>
              <a:off x="4587902" y="2576090"/>
              <a:ext cx="15786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Fluorophore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FD6885-99CF-E3BD-B194-E3B13C89DD63}"/>
                </a:ext>
              </a:extLst>
            </p:cNvPr>
            <p:cNvGrpSpPr/>
            <p:nvPr/>
          </p:nvGrpSpPr>
          <p:grpSpPr>
            <a:xfrm>
              <a:off x="2644173" y="3685574"/>
              <a:ext cx="2932670" cy="339717"/>
              <a:chOff x="1173220" y="1935642"/>
              <a:chExt cx="2932670" cy="339717"/>
            </a:xfrm>
          </p:grpSpPr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AD06B2E7-D491-2330-04F3-07F868CD6E7B}"/>
                  </a:ext>
                </a:extLst>
              </p:cNvPr>
              <p:cNvCxnSpPr/>
              <p:nvPr/>
            </p:nvCxnSpPr>
            <p:spPr>
              <a:xfrm>
                <a:off x="1173220" y="2275359"/>
                <a:ext cx="2932670" cy="0"/>
              </a:xfrm>
              <a:prstGeom prst="line">
                <a:avLst/>
              </a:prstGeom>
              <a:ln w="22225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8765499-0091-E15A-F0B3-6C0208D876C5}"/>
                  </a:ext>
                </a:extLst>
              </p:cNvPr>
              <p:cNvGrpSpPr/>
              <p:nvPr/>
            </p:nvGrpSpPr>
            <p:grpSpPr>
              <a:xfrm>
                <a:off x="1317119" y="217416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A1944574-5F1B-794D-BA6E-B0585C91DBBF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393E1AFC-A242-6779-9DC5-62AB4B3AC9D3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52863566-33B0-310A-E3A5-19B7993A19FF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EB6BB4A9-7D66-78F8-1359-AE4A5FC0CA18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4E864872-82B4-2EB2-99BF-5170E5E33610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1B9A91E7-EC28-EB18-B702-A9C78C6849BA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23158AF3-E55E-B392-BA6D-35218870CDCE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B6514456-BFA8-D91A-07C9-9710BD84E9E9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3DB42D38-C129-CA70-BB10-2F36DEF1AB4B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05067940-B777-B2FD-2A9A-0F32A861781C}"/>
                  </a:ext>
                </a:extLst>
              </p:cNvPr>
              <p:cNvCxnSpPr/>
              <p:nvPr/>
            </p:nvCxnSpPr>
            <p:spPr>
              <a:xfrm flipH="1">
                <a:off x="1792243" y="203258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C47A1A15-78D0-DF4F-0E21-B3599A7B6524}"/>
                  </a:ext>
                </a:extLst>
              </p:cNvPr>
              <p:cNvGrpSpPr/>
              <p:nvPr/>
            </p:nvGrpSpPr>
            <p:grpSpPr>
              <a:xfrm>
                <a:off x="2185897" y="217513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5F735D8D-A378-29D1-8F0F-6EA3CCE85FBF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A4B03D2A-7B36-3082-8276-8D0A1B2DBB57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3A932F6F-CBCC-6934-9DAD-984B1CBDC5F1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0B6FF0EB-9D44-83C2-BB80-1234592A4AD0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84EF4D0C-BC40-68C1-609A-BE01B777094C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17843CCD-5432-4918-486A-DD0E9BA7B43E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8764A2DD-CA91-7C53-149E-7C2236C362E0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03E1A3BA-13F1-F0C6-C636-EF98411885A9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4D29EBA2-7770-0097-FC5E-2C5EFF1D76FE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C78DEB55-B9E9-7E4B-5946-89F7E1E43788}"/>
                  </a:ext>
                </a:extLst>
              </p:cNvPr>
              <p:cNvCxnSpPr/>
              <p:nvPr/>
            </p:nvCxnSpPr>
            <p:spPr>
              <a:xfrm flipH="1">
                <a:off x="2661021" y="203355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7F5AB242-2CD9-0951-2EBC-66D9C340BFA7}"/>
                  </a:ext>
                </a:extLst>
              </p:cNvPr>
              <p:cNvGrpSpPr/>
              <p:nvPr/>
            </p:nvGrpSpPr>
            <p:grpSpPr>
              <a:xfrm>
                <a:off x="3123720" y="2171587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14B23534-466C-377A-185C-9B5B53776FE4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8060E28B-7A2F-5E68-83B5-1D8C99589AB1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881119AE-B7D0-A33B-51DB-E8240A4B942F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F51C1CAA-0DFC-8EC6-3B06-BF0CEE040D31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86A0BE3B-2BE7-CAC7-3A85-FBA6FF693952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38E5740-8B55-DB45-B4BD-78A5E2C9B3A3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5C30B9C7-1912-1739-BCE7-8EC8B77FCD32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0BBAF02-1ED9-564D-6069-C6CBB68B998B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2E134D47-88AE-DDE7-D91C-07CBD50766D9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1448620-DCA9-C0BF-66D7-CAEC007D116A}"/>
                  </a:ext>
                </a:extLst>
              </p:cNvPr>
              <p:cNvCxnSpPr/>
              <p:nvPr/>
            </p:nvCxnSpPr>
            <p:spPr>
              <a:xfrm flipH="1">
                <a:off x="3598844" y="2030008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0A6E6B4E-6D18-E3E1-5343-BE95765A3FC7}"/>
                  </a:ext>
                </a:extLst>
              </p:cNvPr>
              <p:cNvGrpSpPr/>
              <p:nvPr/>
            </p:nvGrpSpPr>
            <p:grpSpPr>
              <a:xfrm>
                <a:off x="1897815" y="1939536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12" name="Group 111">
                  <a:extLst>
                    <a:ext uri="{FF2B5EF4-FFF2-40B4-BE49-F238E27FC236}">
                      <a16:creationId xmlns:a16="http://schemas.microsoft.com/office/drawing/2014/main" id="{3AF6CC75-3287-FCD8-8CC4-325B572BD677}"/>
                    </a:ext>
                  </a:extLst>
                </p:cNvPr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14" name="Oval 113">
                    <a:extLst>
                      <a:ext uri="{FF2B5EF4-FFF2-40B4-BE49-F238E27FC236}">
                        <a16:creationId xmlns:a16="http://schemas.microsoft.com/office/drawing/2014/main" id="{8424BF77-8AB2-9C83-08F0-ADA8C6787340}"/>
                      </a:ext>
                    </a:extLst>
                  </p:cNvPr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373A6EE9-EACF-D467-6EDA-0BC6C3AEF9F3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3F3904B1-155D-80B6-6BBF-AE9857F0ADA7}"/>
                      </a:ext>
                    </a:extLst>
                  </p:cNvPr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D9D22CC0-6955-FF88-31A1-EE1286FCAE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8" name="Straight Connector 117">
                    <a:extLst>
                      <a:ext uri="{FF2B5EF4-FFF2-40B4-BE49-F238E27FC236}">
                        <a16:creationId xmlns:a16="http://schemas.microsoft.com/office/drawing/2014/main" id="{964D061C-117B-B965-9EE7-34215DA0C7D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3A8AC95C-2B10-C1B9-C337-2BC0FC9EC742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9E9CBDEF-03AD-2E21-2C3D-E95B2522C36C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B173D40A-C45C-AE80-C628-CA799BCD552D}"/>
                    </a:ext>
                  </a:extLst>
                </p:cNvPr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29FD9BB2-872D-CDE6-DD83-05F648BA55FF}"/>
                  </a:ext>
                </a:extLst>
              </p:cNvPr>
              <p:cNvGrpSpPr/>
              <p:nvPr/>
            </p:nvGrpSpPr>
            <p:grpSpPr>
              <a:xfrm>
                <a:off x="2767545" y="1939510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9D639EA1-E387-23B7-08D7-3D378FDA372F}"/>
                    </a:ext>
                  </a:extLst>
                </p:cNvPr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AEA13FDE-1689-C168-A8E1-24BDFD15F6A3}"/>
                      </a:ext>
                    </a:extLst>
                  </p:cNvPr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DEEE0533-5128-8401-46C1-DA398FDE3D6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78CF8DF8-795F-A372-CD3A-68D504CB9D0C}"/>
                      </a:ext>
                    </a:extLst>
                  </p:cNvPr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BCC7BDFA-DF02-DDF1-E45C-8706FF62A6B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5A1938FC-BE51-0593-91C2-43B6EB279AA8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0" name="Straight Connector 109">
                    <a:extLst>
                      <a:ext uri="{FF2B5EF4-FFF2-40B4-BE49-F238E27FC236}">
                        <a16:creationId xmlns:a16="http://schemas.microsoft.com/office/drawing/2014/main" id="{4A01F597-B939-568B-CD5D-022DDA8505BD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1" name="Straight Connector 110">
                    <a:extLst>
                      <a:ext uri="{FF2B5EF4-FFF2-40B4-BE49-F238E27FC236}">
                        <a16:creationId xmlns:a16="http://schemas.microsoft.com/office/drawing/2014/main" id="{5DCE61BA-FC9D-86DF-3D7B-D43EC9B68475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CBD2F78F-CC14-E3E0-08BE-635D564B95B4}"/>
                    </a:ext>
                  </a:extLst>
                </p:cNvPr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F2DF09A5-3EE1-09A2-8D92-7404BD9B7CCC}"/>
                  </a:ext>
                </a:extLst>
              </p:cNvPr>
              <p:cNvGrpSpPr/>
              <p:nvPr/>
            </p:nvGrpSpPr>
            <p:grpSpPr>
              <a:xfrm>
                <a:off x="3711159" y="1935642"/>
                <a:ext cx="126194" cy="138882"/>
                <a:chOff x="2089923" y="1940295"/>
                <a:chExt cx="126194" cy="138882"/>
              </a:xfrm>
            </p:grpSpPr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5EDB1DD8-44C1-6C45-A314-240D7E3500F4}"/>
                    </a:ext>
                  </a:extLst>
                </p:cNvPr>
                <p:cNvGrpSpPr/>
                <p:nvPr/>
              </p:nvGrpSpPr>
              <p:grpSpPr>
                <a:xfrm>
                  <a:off x="2089923" y="1940295"/>
                  <a:ext cx="126194" cy="138882"/>
                  <a:chOff x="1790744" y="865793"/>
                  <a:chExt cx="126194" cy="138882"/>
                </a:xfrm>
              </p:grpSpPr>
              <p:sp>
                <p:nvSpPr>
                  <p:cNvPr id="96" name="Oval 95">
                    <a:extLst>
                      <a:ext uri="{FF2B5EF4-FFF2-40B4-BE49-F238E27FC236}">
                        <a16:creationId xmlns:a16="http://schemas.microsoft.com/office/drawing/2014/main" id="{1988B286-E789-4836-5112-5E9E2D40C929}"/>
                      </a:ext>
                    </a:extLst>
                  </p:cNvPr>
                  <p:cNvSpPr/>
                  <p:nvPr/>
                </p:nvSpPr>
                <p:spPr>
                  <a:xfrm>
                    <a:off x="1825889" y="911488"/>
                    <a:ext cx="55329" cy="49506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182B4DB1-C744-0AFB-5BBB-32319BE852FC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3553" y="963906"/>
                    <a:ext cx="421" cy="40769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268ABE31-6F00-507B-39FA-42F205BED6B2}"/>
                      </a:ext>
                    </a:extLst>
                  </p:cNvPr>
                  <p:cNvCxnSpPr/>
                  <p:nvPr/>
                </p:nvCxnSpPr>
                <p:spPr>
                  <a:xfrm>
                    <a:off x="1853553" y="865793"/>
                    <a:ext cx="1" cy="45695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357D2CFE-7FE0-B642-7E0E-DD9FBA95CADD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850950" y="902751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11737A94-34EE-5850-0F0A-0C2F59E9F71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792895" y="935342"/>
                    <a:ext cx="65988" cy="32033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83A887E-4BC4-7EFA-35DB-CDE8C2F37C4F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790744" y="899459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9EBFABED-6A70-2AED-F3CA-A7F3D1F42144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1856171" y="938356"/>
                    <a:ext cx="55329" cy="32311"/>
                  </a:xfrm>
                  <a:prstGeom prst="line">
                    <a:avLst/>
                  </a:prstGeom>
                  <a:ln w="22225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D3529D06-51B7-138D-9E09-D8D6B15422B0}"/>
                    </a:ext>
                  </a:extLst>
                </p:cNvPr>
                <p:cNvSpPr/>
                <p:nvPr/>
              </p:nvSpPr>
              <p:spPr>
                <a:xfrm>
                  <a:off x="2120581" y="1980002"/>
                  <a:ext cx="65998" cy="59539"/>
                </a:xfrm>
                <a:prstGeom prst="ellipse">
                  <a:avLst/>
                </a:prstGeom>
                <a:solidFill>
                  <a:srgbClr val="00B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999FAF8-F022-0B6F-416B-43113C638575}"/>
                </a:ext>
              </a:extLst>
            </p:cNvPr>
            <p:cNvGrpSpPr/>
            <p:nvPr/>
          </p:nvGrpSpPr>
          <p:grpSpPr>
            <a:xfrm>
              <a:off x="2633949" y="4570503"/>
              <a:ext cx="2932670" cy="337640"/>
              <a:chOff x="1137410" y="2544307"/>
              <a:chExt cx="2932670" cy="337640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A5BD11E-3161-0941-A7E2-789BBA3289CC}"/>
                  </a:ext>
                </a:extLst>
              </p:cNvPr>
              <p:cNvCxnSpPr/>
              <p:nvPr/>
            </p:nvCxnSpPr>
            <p:spPr>
              <a:xfrm>
                <a:off x="1137410" y="2881947"/>
                <a:ext cx="2932670" cy="0"/>
              </a:xfrm>
              <a:prstGeom prst="line">
                <a:avLst/>
              </a:prstGeom>
              <a:ln w="22225">
                <a:solidFill>
                  <a:srgbClr val="FF99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B662489-B0F2-96AE-6E48-3A4B710702BD}"/>
                  </a:ext>
                </a:extLst>
              </p:cNvPr>
              <p:cNvGrpSpPr/>
              <p:nvPr/>
            </p:nvGrpSpPr>
            <p:grpSpPr>
              <a:xfrm>
                <a:off x="1281309" y="2780751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2292377F-463F-4599-E3B9-0B4672A9052F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4FEC7F55-08B2-0A26-5AEB-06D3D85F842E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D5C97B3A-F0A5-416A-DEEE-E284E80C0100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045E1939-E163-6705-CC09-17AAD627B20C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D54C3825-4E46-DE81-B281-C17D0FC52F6B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78BEEFA5-5E89-18FB-C8E8-7ABB7D854E84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A3D8404-2D9D-6348-AFB1-39B0411D5316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415F327-E9DF-76B9-9D81-B47F37CAF7DA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EB622072-4751-DDFA-C277-DD71165313B6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13BF79B-04F6-838C-1F5A-0B10AF8F3F03}"/>
                  </a:ext>
                </a:extLst>
              </p:cNvPr>
              <p:cNvCxnSpPr/>
              <p:nvPr/>
            </p:nvCxnSpPr>
            <p:spPr>
              <a:xfrm flipH="1">
                <a:off x="1756433" y="2639172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A62CBF9-BA24-6525-E559-8522CA0602FC}"/>
                  </a:ext>
                </a:extLst>
              </p:cNvPr>
              <p:cNvGrpSpPr/>
              <p:nvPr/>
            </p:nvGrpSpPr>
            <p:grpSpPr>
              <a:xfrm>
                <a:off x="1856217" y="2546883"/>
                <a:ext cx="126194" cy="138882"/>
                <a:chOff x="1790744" y="865793"/>
                <a:chExt cx="126194" cy="138882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BD5DBA46-AC8A-6976-6E0B-73DBF9E009E2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B6895411-EA9E-108B-D288-AABD931FC41F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4B6A6944-1EE6-045C-A3E2-55BFD9481D61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3054B1A-CA7F-082E-182A-F44943F50B14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595CD49-1695-0755-CC77-A91CB1F33E5C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A28CEBAD-43B8-964F-E58C-8D27ED0EAFBF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0A0962AB-1175-D425-7AA1-AD85F1DDA50D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7A4C508-3CA4-45B8-CCB6-E1629BC64E79}"/>
                  </a:ext>
                </a:extLst>
              </p:cNvPr>
              <p:cNvGrpSpPr/>
              <p:nvPr/>
            </p:nvGrpSpPr>
            <p:grpSpPr>
              <a:xfrm>
                <a:off x="2150087" y="2781723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C5E1D2A-9D8F-898B-575F-6A520CFED233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315E832-89CB-9789-0A0D-7E8E918DC070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8C8A06E7-9156-4A54-46C7-AC4705E330F1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6281E1FB-DA01-B697-1BB3-DA172A9561CC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3A93F6AD-8A20-8F2D-7379-E2D3A13B74EB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3B34362E-A26C-0A4F-E52B-3550AB2BABB5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2E0CB87C-7C6B-CBDC-12FE-FB17459E410D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ED496272-6EAE-1A09-9855-B9E2034048F6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249D0053-CE7E-6D4A-EDA5-B9BA13B1F6FF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47F1247-311C-1FF7-0E01-3A2F9C42C417}"/>
                  </a:ext>
                </a:extLst>
              </p:cNvPr>
              <p:cNvCxnSpPr/>
              <p:nvPr/>
            </p:nvCxnSpPr>
            <p:spPr>
              <a:xfrm flipH="1">
                <a:off x="2625211" y="2640144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4943B6A-2E4A-AB4D-1E78-3B2B5C07FFDC}"/>
                  </a:ext>
                </a:extLst>
              </p:cNvPr>
              <p:cNvGrpSpPr/>
              <p:nvPr/>
            </p:nvGrpSpPr>
            <p:grpSpPr>
              <a:xfrm>
                <a:off x="2724995" y="2547855"/>
                <a:ext cx="126194" cy="138882"/>
                <a:chOff x="1790744" y="865793"/>
                <a:chExt cx="126194" cy="138882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53E2267-D3C5-33C5-03DF-21D5E9C5FB2E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AAF7BDC6-5394-D7EB-B84A-8CB4D857F32D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D14DD535-12A1-F5A0-E562-1A3CE7290C20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C889CF2-D0EA-E93E-0129-D36D650BDB0C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AC1B1DC1-5159-38BB-AD62-15542F6E370A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C4665D89-CBA5-C179-20E9-346EF5F04C98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EBF3D674-2AF7-CEFF-A438-B2EF526EBB54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EFC8EA94-96BC-D54C-9D96-F7DF08CA9B03}"/>
                  </a:ext>
                </a:extLst>
              </p:cNvPr>
              <p:cNvGrpSpPr/>
              <p:nvPr/>
            </p:nvGrpSpPr>
            <p:grpSpPr>
              <a:xfrm>
                <a:off x="3087910" y="2778175"/>
                <a:ext cx="478169" cy="85963"/>
                <a:chOff x="1448687" y="1462878"/>
                <a:chExt cx="478169" cy="85963"/>
              </a:xfrm>
            </p:grpSpPr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5683B63B-5616-0E3C-878B-2F1BAF821FBC}"/>
                    </a:ext>
                  </a:extLst>
                </p:cNvPr>
                <p:cNvCxnSpPr/>
                <p:nvPr/>
              </p:nvCxnSpPr>
              <p:spPr>
                <a:xfrm>
                  <a:off x="1448687" y="1462878"/>
                  <a:ext cx="478169" cy="138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DD556D92-A21B-DAF8-EC3D-7F719BFB7B31}"/>
                    </a:ext>
                  </a:extLst>
                </p:cNvPr>
                <p:cNvCxnSpPr/>
                <p:nvPr/>
              </p:nvCxnSpPr>
              <p:spPr>
                <a:xfrm flipH="1">
                  <a:off x="1506458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D32AFDEE-D89B-33E0-8FDE-1028A0067626}"/>
                    </a:ext>
                  </a:extLst>
                </p:cNvPr>
                <p:cNvCxnSpPr/>
                <p:nvPr/>
              </p:nvCxnSpPr>
              <p:spPr>
                <a:xfrm flipH="1">
                  <a:off x="1560320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2B56B6E-A0C4-221D-61DD-8C10D80BED08}"/>
                    </a:ext>
                  </a:extLst>
                </p:cNvPr>
                <p:cNvCxnSpPr/>
                <p:nvPr/>
              </p:nvCxnSpPr>
              <p:spPr>
                <a:xfrm flipH="1">
                  <a:off x="1610887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C7A0E2FA-A04E-1F99-5D3D-6194BCB3B104}"/>
                    </a:ext>
                  </a:extLst>
                </p:cNvPr>
                <p:cNvCxnSpPr/>
                <p:nvPr/>
              </p:nvCxnSpPr>
              <p:spPr>
                <a:xfrm flipH="1">
                  <a:off x="1664749" y="1474832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21D35D67-2797-3435-9F4B-1DB50C9006FC}"/>
                    </a:ext>
                  </a:extLst>
                </p:cNvPr>
                <p:cNvCxnSpPr/>
                <p:nvPr/>
              </p:nvCxnSpPr>
              <p:spPr>
                <a:xfrm flipH="1">
                  <a:off x="1717770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1299BEA9-0EEB-4CE5-8028-1FB18B51D746}"/>
                    </a:ext>
                  </a:extLst>
                </p:cNvPr>
                <p:cNvCxnSpPr/>
                <p:nvPr/>
              </p:nvCxnSpPr>
              <p:spPr>
                <a:xfrm flipH="1">
                  <a:off x="1771632" y="1474723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E9F967A9-51EA-47FB-D71F-E8DFE1F45F2C}"/>
                    </a:ext>
                  </a:extLst>
                </p:cNvPr>
                <p:cNvCxnSpPr/>
                <p:nvPr/>
              </p:nvCxnSpPr>
              <p:spPr>
                <a:xfrm flipH="1">
                  <a:off x="1822199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C044818-E4F0-6C9F-405C-6A8425C005A9}"/>
                    </a:ext>
                  </a:extLst>
                </p:cNvPr>
                <p:cNvCxnSpPr/>
                <p:nvPr/>
              </p:nvCxnSpPr>
              <p:spPr>
                <a:xfrm flipH="1">
                  <a:off x="1876061" y="1476045"/>
                  <a:ext cx="842" cy="72796"/>
                </a:xfrm>
                <a:prstGeom prst="line">
                  <a:avLst/>
                </a:prstGeom>
                <a:ln w="222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C8CE11F-D2E9-BC88-EB37-ED1C3FB9DCCA}"/>
                  </a:ext>
                </a:extLst>
              </p:cNvPr>
              <p:cNvCxnSpPr/>
              <p:nvPr/>
            </p:nvCxnSpPr>
            <p:spPr>
              <a:xfrm flipH="1">
                <a:off x="3563034" y="2636596"/>
                <a:ext cx="156727" cy="147574"/>
              </a:xfrm>
              <a:prstGeom prst="line">
                <a:avLst/>
              </a:prstGeom>
              <a:ln w="22225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FEFE29E-ED82-2020-2283-5E17852DEE5E}"/>
                  </a:ext>
                </a:extLst>
              </p:cNvPr>
              <p:cNvGrpSpPr/>
              <p:nvPr/>
            </p:nvGrpSpPr>
            <p:grpSpPr>
              <a:xfrm>
                <a:off x="3662818" y="2544307"/>
                <a:ext cx="126194" cy="138882"/>
                <a:chOff x="1790744" y="865793"/>
                <a:chExt cx="126194" cy="138882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9BF94ED-9C2D-3ECF-4F18-FD3CA3520B84}"/>
                    </a:ext>
                  </a:extLst>
                </p:cNvPr>
                <p:cNvSpPr/>
                <p:nvPr/>
              </p:nvSpPr>
              <p:spPr>
                <a:xfrm>
                  <a:off x="1825889" y="911488"/>
                  <a:ext cx="55329" cy="49506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99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4A0354C6-2563-8405-D8C5-B74CC33705A6}"/>
                    </a:ext>
                  </a:extLst>
                </p:cNvPr>
                <p:cNvCxnSpPr/>
                <p:nvPr/>
              </p:nvCxnSpPr>
              <p:spPr>
                <a:xfrm flipH="1">
                  <a:off x="1853553" y="963906"/>
                  <a:ext cx="421" cy="40769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7B7E862-681E-1153-ED69-BB29DE7DC5DB}"/>
                    </a:ext>
                  </a:extLst>
                </p:cNvPr>
                <p:cNvCxnSpPr/>
                <p:nvPr/>
              </p:nvCxnSpPr>
              <p:spPr>
                <a:xfrm>
                  <a:off x="1853553" y="865793"/>
                  <a:ext cx="1" cy="45695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25620B48-91E3-3E9A-65A7-D0535C2A8305}"/>
                    </a:ext>
                  </a:extLst>
                </p:cNvPr>
                <p:cNvCxnSpPr/>
                <p:nvPr/>
              </p:nvCxnSpPr>
              <p:spPr>
                <a:xfrm flipH="1">
                  <a:off x="1850950" y="902751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8FE5CB0-9C27-D288-879F-E884323BD002}"/>
                    </a:ext>
                  </a:extLst>
                </p:cNvPr>
                <p:cNvCxnSpPr/>
                <p:nvPr/>
              </p:nvCxnSpPr>
              <p:spPr>
                <a:xfrm flipH="1">
                  <a:off x="1792895" y="935342"/>
                  <a:ext cx="65988" cy="32033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54BC45A8-16DB-FED7-15C4-F4EEBB689EE6}"/>
                    </a:ext>
                  </a:extLst>
                </p:cNvPr>
                <p:cNvCxnSpPr/>
                <p:nvPr/>
              </p:nvCxnSpPr>
              <p:spPr>
                <a:xfrm flipH="1" flipV="1">
                  <a:off x="1790744" y="899459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77818D8A-A2AF-A3D9-4AE5-89277C795208}"/>
                    </a:ext>
                  </a:extLst>
                </p:cNvPr>
                <p:cNvCxnSpPr/>
                <p:nvPr/>
              </p:nvCxnSpPr>
              <p:spPr>
                <a:xfrm flipH="1" flipV="1">
                  <a:off x="1856171" y="938356"/>
                  <a:ext cx="55329" cy="32311"/>
                </a:xfrm>
                <a:prstGeom prst="line">
                  <a:avLst/>
                </a:prstGeom>
                <a:ln w="22225">
                  <a:solidFill>
                    <a:srgbClr val="FF99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8773764-8879-DCDA-E891-95AB6D277A5B}"/>
                  </a:ext>
                </a:extLst>
              </p:cNvPr>
              <p:cNvSpPr/>
              <p:nvPr/>
            </p:nvSpPr>
            <p:spPr>
              <a:xfrm>
                <a:off x="1888759" y="258561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7892526-3877-32A5-266E-FB8471FB4FD7}"/>
                  </a:ext>
                </a:extLst>
              </p:cNvPr>
              <p:cNvSpPr/>
              <p:nvPr/>
            </p:nvSpPr>
            <p:spPr>
              <a:xfrm>
                <a:off x="2753291" y="2588140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736F58D3-848A-B61D-1302-200D3A4BBECF}"/>
                  </a:ext>
                </a:extLst>
              </p:cNvPr>
              <p:cNvSpPr/>
              <p:nvPr/>
            </p:nvSpPr>
            <p:spPr>
              <a:xfrm>
                <a:off x="3695439" y="2588529"/>
                <a:ext cx="65998" cy="59539"/>
              </a:xfrm>
              <a:prstGeom prst="ellipse">
                <a:avLst/>
              </a:prstGeom>
              <a:solidFill>
                <a:srgbClr val="FF99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6" name="Oval 205">
            <a:extLst>
              <a:ext uri="{FF2B5EF4-FFF2-40B4-BE49-F238E27FC236}">
                <a16:creationId xmlns:a16="http://schemas.microsoft.com/office/drawing/2014/main" id="{9BBA840D-2D2C-1D4E-9062-AB60489B7EE8}"/>
              </a:ext>
            </a:extLst>
          </p:cNvPr>
          <p:cNvSpPr/>
          <p:nvPr/>
        </p:nvSpPr>
        <p:spPr>
          <a:xfrm>
            <a:off x="4773668" y="3987356"/>
            <a:ext cx="278985" cy="278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9F0608A3-CDD7-24B0-F5E7-B900D0C232C8}"/>
              </a:ext>
            </a:extLst>
          </p:cNvPr>
          <p:cNvSpPr/>
          <p:nvPr/>
        </p:nvSpPr>
        <p:spPr>
          <a:xfrm>
            <a:off x="4913160" y="4878503"/>
            <a:ext cx="278985" cy="278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7AD9B72C-F280-DB4C-2E46-E0344F9A4751}"/>
              </a:ext>
            </a:extLst>
          </p:cNvPr>
          <p:cNvSpPr/>
          <p:nvPr/>
        </p:nvSpPr>
        <p:spPr>
          <a:xfrm>
            <a:off x="5470471" y="4266341"/>
            <a:ext cx="278985" cy="27898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2616E35B-A9D5-7E18-A290-82E570F95EA0}"/>
              </a:ext>
            </a:extLst>
          </p:cNvPr>
          <p:cNvSpPr/>
          <p:nvPr/>
        </p:nvSpPr>
        <p:spPr>
          <a:xfrm>
            <a:off x="5609963" y="5157488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FAD8F7AB-4F39-0373-9130-50C4386981AF}"/>
              </a:ext>
            </a:extLst>
          </p:cNvPr>
          <p:cNvSpPr/>
          <p:nvPr/>
        </p:nvSpPr>
        <p:spPr>
          <a:xfrm>
            <a:off x="6096000" y="4956036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71FFB2E6-861E-4C11-9325-F86F0C3F6327}"/>
              </a:ext>
            </a:extLst>
          </p:cNvPr>
          <p:cNvSpPr/>
          <p:nvPr/>
        </p:nvSpPr>
        <p:spPr>
          <a:xfrm>
            <a:off x="7761251" y="2636351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2B08628-CDA0-3BB0-FF84-1496E99CB6D5}"/>
              </a:ext>
            </a:extLst>
          </p:cNvPr>
          <p:cNvSpPr/>
          <p:nvPr/>
        </p:nvSpPr>
        <p:spPr>
          <a:xfrm>
            <a:off x="8040236" y="3465185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B6C5BC90-68ED-4C18-CFDF-F6E9232D8F27}"/>
              </a:ext>
            </a:extLst>
          </p:cNvPr>
          <p:cNvSpPr/>
          <p:nvPr/>
        </p:nvSpPr>
        <p:spPr>
          <a:xfrm>
            <a:off x="9094275" y="3458283"/>
            <a:ext cx="278985" cy="27898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DF528FC7-E4DD-5F2F-0A94-9949664337C2}"/>
              </a:ext>
            </a:extLst>
          </p:cNvPr>
          <p:cNvSpPr/>
          <p:nvPr/>
        </p:nvSpPr>
        <p:spPr>
          <a:xfrm>
            <a:off x="8575550" y="2077006"/>
            <a:ext cx="278985" cy="2789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634743A2-A5FC-E7DA-1983-497361441039}"/>
              </a:ext>
            </a:extLst>
          </p:cNvPr>
          <p:cNvSpPr/>
          <p:nvPr/>
        </p:nvSpPr>
        <p:spPr>
          <a:xfrm>
            <a:off x="8482124" y="3046019"/>
            <a:ext cx="278985" cy="27898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878FD84-391D-A979-F2D5-82FE652BF7BD}"/>
              </a:ext>
            </a:extLst>
          </p:cNvPr>
          <p:cNvSpPr txBox="1"/>
          <p:nvPr/>
        </p:nvSpPr>
        <p:spPr>
          <a:xfrm>
            <a:off x="8319221" y="4799381"/>
            <a:ext cx="283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Convert to count matrix </a:t>
            </a:r>
            <a:r>
              <a:rPr lang="en-US" dirty="0">
                <a:sym typeface="Wingdings" pitchFamily="2" charset="2"/>
              </a:rPr>
              <a:t> </a:t>
            </a:r>
            <a:endParaRPr lang="en-US" dirty="0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BF189F9-0917-5C8E-0D26-C768F24CB27D}"/>
              </a:ext>
            </a:extLst>
          </p:cNvPr>
          <p:cNvSpPr txBox="1"/>
          <p:nvPr/>
        </p:nvSpPr>
        <p:spPr>
          <a:xfrm>
            <a:off x="5044588" y="3095853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A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32EC4BE4-097C-F01C-465F-0F2861B56FFD}"/>
              </a:ext>
            </a:extLst>
          </p:cNvPr>
          <p:cNvSpPr txBox="1"/>
          <p:nvPr/>
        </p:nvSpPr>
        <p:spPr>
          <a:xfrm>
            <a:off x="8068535" y="120231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B</a:t>
            </a:r>
          </a:p>
        </p:txBody>
      </p:sp>
    </p:spTree>
    <p:extLst>
      <p:ext uri="{BB962C8B-B14F-4D97-AF65-F5344CB8AC3E}">
        <p14:creationId xmlns:p14="http://schemas.microsoft.com/office/powerpoint/2010/main" val="221886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42C20-0F02-0945-9E34-FB747C6CE5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08" y="394556"/>
            <a:ext cx="10577384" cy="59497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431CDA-F917-4040-A18F-B1CC8E42C20F}"/>
              </a:ext>
            </a:extLst>
          </p:cNvPr>
          <p:cNvSpPr txBox="1"/>
          <p:nvPr/>
        </p:nvSpPr>
        <p:spPr>
          <a:xfrm>
            <a:off x="8798011" y="6344335"/>
            <a:ext cx="32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(Slide courtesy of </a:t>
            </a:r>
            <a:r>
              <a:rPr lang="en-US" err="1"/>
              <a:t>Chenglong</a:t>
            </a:r>
            <a:r>
              <a:rPr lang="en-US"/>
              <a:t> Xia)</a:t>
            </a:r>
          </a:p>
        </p:txBody>
      </p:sp>
    </p:spTree>
    <p:extLst>
      <p:ext uri="{BB962C8B-B14F-4D97-AF65-F5344CB8AC3E}">
        <p14:creationId xmlns:p14="http://schemas.microsoft.com/office/powerpoint/2010/main" val="2273470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fferent, several&#10;&#10;Description automatically generated">
            <a:extLst>
              <a:ext uri="{FF2B5EF4-FFF2-40B4-BE49-F238E27FC236}">
                <a16:creationId xmlns:a16="http://schemas.microsoft.com/office/drawing/2014/main" id="{1B8ECB9D-866E-065B-70E1-A88DE2955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461" y="769256"/>
            <a:ext cx="7485078" cy="5613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D8118-2B7C-3226-55E3-3162215FD171}"/>
              </a:ext>
            </a:extLst>
          </p:cNvPr>
          <p:cNvSpPr txBox="1"/>
          <p:nvPr/>
        </p:nvSpPr>
        <p:spPr>
          <a:xfrm>
            <a:off x="2353461" y="275754"/>
            <a:ext cx="7713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 cells, hybridize encoding probe @46C over night, wash away unbound probes</a:t>
            </a:r>
          </a:p>
        </p:txBody>
      </p:sp>
    </p:spTree>
    <p:extLst>
      <p:ext uri="{BB962C8B-B14F-4D97-AF65-F5344CB8AC3E}">
        <p14:creationId xmlns:p14="http://schemas.microsoft.com/office/powerpoint/2010/main" val="3869743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1534</TotalTime>
  <Words>618</Words>
  <Application>Microsoft Macintosh PowerPoint</Application>
  <PresentationFormat>Widescreen</PresentationFormat>
  <Paragraphs>107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-apple-system</vt:lpstr>
      <vt:lpstr>Aptos</vt:lpstr>
      <vt:lpstr>Aptos Display</vt:lpstr>
      <vt:lpstr>Arial</vt:lpstr>
      <vt:lpstr>Calibri</vt:lpstr>
      <vt:lpstr>docs-Roboto</vt:lpstr>
      <vt:lpstr>Wingdings</vt:lpstr>
      <vt:lpstr>Office Theme</vt:lpstr>
      <vt:lpstr>1_Office Theme</vt:lpstr>
      <vt:lpstr>2_Office Theme</vt:lpstr>
      <vt:lpstr>EN.580.428  Genomic Data Visualization Lesson 2  Quality Control and  Summary Statistics</vt:lpstr>
      <vt:lpstr>Lesson learning objectives</vt:lpstr>
      <vt:lpstr>You’re working with 15um thin sections of tissue</vt:lpstr>
      <vt:lpstr>Spatially resolved transcriptomic technologies enable us to profile what genes are expressed by cells in tissues</vt:lpstr>
      <vt:lpstr>Spatial transcriptomics by multiplexed smFISH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transcriptomics by spatially resolved capture + next-gen sequencing</vt:lpstr>
      <vt:lpstr>PowerPoint Presentation</vt:lpstr>
      <vt:lpstr>What our data looks like</vt:lpstr>
      <vt:lpstr>PowerPoint Presentation</vt:lpstr>
      <vt:lpstr>PowerPoint Presentation</vt:lpstr>
      <vt:lpstr>What are the pros and cons of each  spatial transcriptomic approach? </vt:lpstr>
      <vt:lpstr>Common quality control metrics</vt:lpstr>
      <vt:lpstr>Consider an imaging smFISH-based  spatial transcriptomics dataset</vt:lpstr>
      <vt:lpstr>Consider an imaging smFISH-based  spatial transcriptomics dataset</vt:lpstr>
      <vt:lpstr>Consider a spot sequencing-based  spatial transcriptomics dataset</vt:lpstr>
      <vt:lpstr>PowerPoint Presentation</vt:lpstr>
      <vt:lpstr>Hands-on component</vt:lpstr>
      <vt:lpstr>Fill out your reflection card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EN.580.428  Genomic Data Visualization Lesson 4  Linear Dimensionality Reduction: Principal Components Analysis</dc:title>
  <dc:creator>Jean Fan</dc:creator>
  <cp:lastModifiedBy>Jean Fan</cp:lastModifiedBy>
  <cp:revision>16</cp:revision>
  <dcterms:created xsi:type="dcterms:W3CDTF">2024-01-30T17:39:03Z</dcterms:created>
  <dcterms:modified xsi:type="dcterms:W3CDTF">2026-01-01T21:39:37Z</dcterms:modified>
</cp:coreProperties>
</file>